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373" r:id="rId2"/>
    <p:sldId id="374" r:id="rId3"/>
    <p:sldId id="375" r:id="rId4"/>
    <p:sldId id="393" r:id="rId5"/>
    <p:sldId id="258" r:id="rId6"/>
    <p:sldId id="264" r:id="rId7"/>
    <p:sldId id="310" r:id="rId8"/>
    <p:sldId id="311" r:id="rId9"/>
    <p:sldId id="354" r:id="rId10"/>
    <p:sldId id="378" r:id="rId11"/>
    <p:sldId id="356" r:id="rId12"/>
    <p:sldId id="357" r:id="rId13"/>
    <p:sldId id="358" r:id="rId14"/>
    <p:sldId id="312" r:id="rId15"/>
    <p:sldId id="313" r:id="rId16"/>
    <p:sldId id="362" r:id="rId17"/>
    <p:sldId id="314" r:id="rId18"/>
    <p:sldId id="315" r:id="rId19"/>
    <p:sldId id="316" r:id="rId20"/>
    <p:sldId id="363" r:id="rId21"/>
    <p:sldId id="317" r:id="rId22"/>
    <p:sldId id="364" r:id="rId23"/>
    <p:sldId id="385" r:id="rId24"/>
    <p:sldId id="388" r:id="rId25"/>
    <p:sldId id="392" r:id="rId26"/>
    <p:sldId id="386" r:id="rId27"/>
    <p:sldId id="398" r:id="rId28"/>
    <p:sldId id="361" r:id="rId29"/>
    <p:sldId id="399" r:id="rId30"/>
    <p:sldId id="429" r:id="rId31"/>
    <p:sldId id="422" r:id="rId32"/>
    <p:sldId id="424" r:id="rId33"/>
    <p:sldId id="423" r:id="rId34"/>
    <p:sldId id="425" r:id="rId35"/>
    <p:sldId id="426" r:id="rId36"/>
    <p:sldId id="427" r:id="rId37"/>
    <p:sldId id="428" r:id="rId38"/>
    <p:sldId id="431" r:id="rId39"/>
    <p:sldId id="400"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04" r:id="rId54"/>
    <p:sldId id="401" r:id="rId55"/>
    <p:sldId id="402" r:id="rId56"/>
    <p:sldId id="403" r:id="rId57"/>
    <p:sldId id="406" r:id="rId58"/>
    <p:sldId id="407" r:id="rId59"/>
    <p:sldId id="40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3E8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7" autoAdjust="0"/>
    <p:restoredTop sz="84089" autoAdjust="0"/>
  </p:normalViewPr>
  <p:slideViewPr>
    <p:cSldViewPr showGuides="1">
      <p:cViewPr varScale="1">
        <p:scale>
          <a:sx n="87" d="100"/>
          <a:sy n="87" d="100"/>
        </p:scale>
        <p:origin x="2100"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EDBF2-AE5C-4382-90B3-D8314AAD0E31}" type="datetimeFigureOut">
              <a:rPr lang="en-US" smtClean="0"/>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01C2B6-DDDF-4A41-8B92-15AB7CDB2B0F}" type="slidenum">
              <a:rPr lang="en-US" smtClean="0"/>
              <a:t>‹#›</a:t>
            </a:fld>
            <a:endParaRPr lang="en-US"/>
          </a:p>
        </p:txBody>
      </p:sp>
    </p:spTree>
    <p:extLst>
      <p:ext uri="{BB962C8B-B14F-4D97-AF65-F5344CB8AC3E}">
        <p14:creationId xmlns:p14="http://schemas.microsoft.com/office/powerpoint/2010/main" val="918788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https://www.thoughtco.com/zeros-in-million-billion-trillion-2312346</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10</a:t>
            </a:fld>
            <a:endParaRPr lang="en-US"/>
          </a:p>
        </p:txBody>
      </p:sp>
    </p:spTree>
    <p:extLst>
      <p:ext uri="{BB962C8B-B14F-4D97-AF65-F5344CB8AC3E}">
        <p14:creationId xmlns:p14="http://schemas.microsoft.com/office/powerpoint/2010/main" val="2281740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Paired-</a:t>
            </a:r>
            <a:r>
              <a:rPr lang="en-US" baseline="0" dirty="0" smtClean="0"/>
              <a:t>End: Both ends are read, reduce ambiguity, detect </a:t>
            </a:r>
            <a:r>
              <a:rPr lang="en-US" baseline="0" dirty="0" err="1" smtClean="0"/>
              <a:t>indels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30</a:t>
            </a:fld>
            <a:endParaRPr lang="en-US"/>
          </a:p>
        </p:txBody>
      </p:sp>
    </p:spTree>
    <p:extLst>
      <p:ext uri="{BB962C8B-B14F-4D97-AF65-F5344CB8AC3E}">
        <p14:creationId xmlns:p14="http://schemas.microsoft.com/office/powerpoint/2010/main" val="197795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 is fragmented and tagged</a:t>
            </a:r>
          </a:p>
          <a:p>
            <a:r>
              <a:rPr lang="en-US" dirty="0" smtClean="0"/>
              <a:t>DNA is fixed to substrate</a:t>
            </a:r>
          </a:p>
        </p:txBody>
      </p:sp>
      <p:sp>
        <p:nvSpPr>
          <p:cNvPr id="4" name="Slide Number Placeholder 3"/>
          <p:cNvSpPr>
            <a:spLocks noGrp="1"/>
          </p:cNvSpPr>
          <p:nvPr>
            <p:ph type="sldNum" sz="quarter" idx="10"/>
          </p:nvPr>
        </p:nvSpPr>
        <p:spPr/>
        <p:txBody>
          <a:bodyPr/>
          <a:lstStyle/>
          <a:p>
            <a:fld id="{DC01C2B6-DDDF-4A41-8B92-15AB7CDB2B0F}" type="slidenum">
              <a:rPr lang="en-US" smtClean="0"/>
              <a:t>31</a:t>
            </a:fld>
            <a:endParaRPr lang="en-US"/>
          </a:p>
        </p:txBody>
      </p:sp>
    </p:spTree>
    <p:extLst>
      <p:ext uri="{BB962C8B-B14F-4D97-AF65-F5344CB8AC3E}">
        <p14:creationId xmlns:p14="http://schemas.microsoft.com/office/powerpoint/2010/main" val="94532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Formation of clusters by amplification</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32</a:t>
            </a:fld>
            <a:endParaRPr lang="en-US"/>
          </a:p>
        </p:txBody>
      </p:sp>
    </p:spTree>
    <p:extLst>
      <p:ext uri="{BB962C8B-B14F-4D97-AF65-F5344CB8AC3E}">
        <p14:creationId xmlns:p14="http://schemas.microsoft.com/office/powerpoint/2010/main" val="1293789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Fluorsecent</a:t>
            </a:r>
            <a:r>
              <a:rPr lang="en-US" dirty="0" smtClean="0"/>
              <a:t> dNTPs</a:t>
            </a:r>
            <a:r>
              <a:rPr lang="en-US" baseline="0" dirty="0" smtClean="0"/>
              <a:t> are added and read by laser. F-dNTP is then removed</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34</a:t>
            </a:fld>
            <a:endParaRPr lang="en-US"/>
          </a:p>
        </p:txBody>
      </p:sp>
    </p:spTree>
    <p:extLst>
      <p:ext uri="{BB962C8B-B14F-4D97-AF65-F5344CB8AC3E}">
        <p14:creationId xmlns:p14="http://schemas.microsoft.com/office/powerpoint/2010/main" val="2665899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Molecule passes through protein </a:t>
            </a:r>
            <a:r>
              <a:rPr lang="en-US" dirty="0" err="1" smtClean="0"/>
              <a:t>nanopore</a:t>
            </a:r>
            <a:r>
              <a:rPr lang="en-US" baseline="0" dirty="0" smtClean="0"/>
              <a:t> across a conductive membrane.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Changes in current produce signal that correlates to Nucleotide bases.</a:t>
            </a:r>
            <a:endParaRPr lang="en-US" dirty="0" smtClean="0"/>
          </a:p>
        </p:txBody>
      </p:sp>
      <p:sp>
        <p:nvSpPr>
          <p:cNvPr id="4" name="Slide Number Placeholder 3"/>
          <p:cNvSpPr>
            <a:spLocks noGrp="1"/>
          </p:cNvSpPr>
          <p:nvPr>
            <p:ph type="sldNum" sz="quarter" idx="10"/>
          </p:nvPr>
        </p:nvSpPr>
        <p:spPr/>
        <p:txBody>
          <a:bodyPr/>
          <a:lstStyle/>
          <a:p>
            <a:fld id="{DC01C2B6-DDDF-4A41-8B92-15AB7CDB2B0F}" type="slidenum">
              <a:rPr lang="en-US" smtClean="0"/>
              <a:t>37</a:t>
            </a:fld>
            <a:endParaRPr lang="en-US"/>
          </a:p>
        </p:txBody>
      </p:sp>
    </p:spTree>
    <p:extLst>
      <p:ext uri="{BB962C8B-B14F-4D97-AF65-F5344CB8AC3E}">
        <p14:creationId xmlns:p14="http://schemas.microsoft.com/office/powerpoint/2010/main" val="451874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38</a:t>
            </a:fld>
            <a:endParaRPr lang="en-US"/>
          </a:p>
        </p:txBody>
      </p:sp>
    </p:spTree>
    <p:extLst>
      <p:ext uri="{BB962C8B-B14F-4D97-AF65-F5344CB8AC3E}">
        <p14:creationId xmlns:p14="http://schemas.microsoft.com/office/powerpoint/2010/main" val="326055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year</a:t>
            </a:r>
            <a:r>
              <a:rPr lang="en-US" baseline="0" dirty="0" smtClean="0"/>
              <a:t> old Nicholas was struggled from dangerously inflamed intestine since he was toddler. He went through a hundred surgeries and they removed his colon.</a:t>
            </a:r>
          </a:p>
          <a:p>
            <a:r>
              <a:rPr lang="en-US" baseline="0" dirty="0" smtClean="0"/>
              <a:t>There was no clue or any conventional clinical trials were not successful. Finally, scientists ended up sequencing his DNA.</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14</a:t>
            </a:fld>
            <a:endParaRPr lang="en-US"/>
          </a:p>
        </p:txBody>
      </p:sp>
    </p:spTree>
    <p:extLst>
      <p:ext uri="{BB962C8B-B14F-4D97-AF65-F5344CB8AC3E}">
        <p14:creationId xmlns:p14="http://schemas.microsoft.com/office/powerpoint/2010/main" val="49097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Interestingly, they sequenced all his genes and discovered a mutation that caused his disease and leading to his immune system defective.</a:t>
            </a:r>
          </a:p>
          <a:p>
            <a:r>
              <a:rPr lang="en-US" dirty="0" smtClean="0"/>
              <a:t>In October,</a:t>
            </a:r>
            <a:r>
              <a:rPr lang="en-US" baseline="0" dirty="0" smtClean="0"/>
              <a:t> </a:t>
            </a:r>
            <a:r>
              <a:rPr lang="en-US" dirty="0" smtClean="0"/>
              <a:t>2010, they</a:t>
            </a:r>
            <a:r>
              <a:rPr lang="en-US" baseline="0" dirty="0" smtClean="0"/>
              <a:t> purged the defective immune system and performed bone marrow transplant from the donor placenta and umbilical cord blood cell. Then, his immune system started to work properly and he was saved.</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15</a:t>
            </a:fld>
            <a:endParaRPr lang="en-US"/>
          </a:p>
        </p:txBody>
      </p:sp>
    </p:spTree>
    <p:extLst>
      <p:ext uri="{BB962C8B-B14F-4D97-AF65-F5344CB8AC3E}">
        <p14:creationId xmlns:p14="http://schemas.microsoft.com/office/powerpoint/2010/main" val="211695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a needle in the stack</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16</a:t>
            </a:fld>
            <a:endParaRPr lang="en-US"/>
          </a:p>
        </p:txBody>
      </p:sp>
    </p:spTree>
    <p:extLst>
      <p:ext uri="{BB962C8B-B14F-4D97-AF65-F5344CB8AC3E}">
        <p14:creationId xmlns:p14="http://schemas.microsoft.com/office/powerpoint/2010/main" val="91928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2014, 14-year-old</a:t>
            </a:r>
            <a:r>
              <a:rPr lang="en-US" baseline="0" dirty="0" smtClean="0"/>
              <a:t> Joshua was admitted due to his swelling brain with fluid. A battery of tests all failed to figure out the cause (encephalitis). Parents and doctors decided to run a test with experimental new technology. </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17</a:t>
            </a:fld>
            <a:endParaRPr lang="en-US"/>
          </a:p>
        </p:txBody>
      </p:sp>
    </p:spTree>
    <p:extLst>
      <p:ext uri="{BB962C8B-B14F-4D97-AF65-F5344CB8AC3E}">
        <p14:creationId xmlns:p14="http://schemas.microsoft.com/office/powerpoint/2010/main" val="384638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 </a:t>
            </a:r>
            <a:r>
              <a:rPr lang="en-US" dirty="0" err="1" smtClean="0"/>
              <a:t>Gern’s</a:t>
            </a:r>
            <a:r>
              <a:rPr lang="en-US" dirty="0" smtClean="0"/>
              <a:t> team received</a:t>
            </a:r>
            <a:r>
              <a:rPr lang="en-US" baseline="0" dirty="0" smtClean="0"/>
              <a:t> serum from Joshua’s cerebrospinal fluid for testing. They started to sequence his DNA material and completed in 2 days. In 96 min of computational work, they discovered that Joshua’s cerebrospinal fluid contained DNA from </a:t>
            </a:r>
            <a:r>
              <a:rPr lang="en-US" baseline="0" dirty="0" err="1" smtClean="0"/>
              <a:t>Leptospira</a:t>
            </a:r>
            <a:r>
              <a:rPr lang="en-US" baseline="0" dirty="0" smtClean="0"/>
              <a:t> which is potentially lethal type of bacteria. After the treatment of penicillin, he was successfully recovered!</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18</a:t>
            </a:fld>
            <a:endParaRPr lang="en-US"/>
          </a:p>
        </p:txBody>
      </p:sp>
    </p:spTree>
    <p:extLst>
      <p:ext uri="{BB962C8B-B14F-4D97-AF65-F5344CB8AC3E}">
        <p14:creationId xmlns:p14="http://schemas.microsoft.com/office/powerpoint/2010/main" val="42863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Polymorphism in Cytochrome (an enzyme expressed in liver) vs. tricyclics</a:t>
            </a:r>
            <a:r>
              <a:rPr lang="en-US" baseline="0" dirty="0" smtClean="0"/>
              <a:t> efficacy</a:t>
            </a:r>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20</a:t>
            </a:fld>
            <a:endParaRPr lang="en-US"/>
          </a:p>
        </p:txBody>
      </p:sp>
    </p:spTree>
    <p:extLst>
      <p:ext uri="{BB962C8B-B14F-4D97-AF65-F5344CB8AC3E}">
        <p14:creationId xmlns:p14="http://schemas.microsoft.com/office/powerpoint/2010/main" val="2210985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23</a:t>
            </a:fld>
            <a:endParaRPr lang="en-US"/>
          </a:p>
        </p:txBody>
      </p:sp>
    </p:spTree>
    <p:extLst>
      <p:ext uri="{BB962C8B-B14F-4D97-AF65-F5344CB8AC3E}">
        <p14:creationId xmlns:p14="http://schemas.microsoft.com/office/powerpoint/2010/main" val="35303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C2B6-DDDF-4A41-8B92-15AB7CDB2B0F}" type="slidenum">
              <a:rPr lang="en-US" smtClean="0"/>
              <a:t>25</a:t>
            </a:fld>
            <a:endParaRPr lang="en-US"/>
          </a:p>
        </p:txBody>
      </p:sp>
    </p:spTree>
    <p:extLst>
      <p:ext uri="{BB962C8B-B14F-4D97-AF65-F5344CB8AC3E}">
        <p14:creationId xmlns:p14="http://schemas.microsoft.com/office/powerpoint/2010/main" val="421829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12/05/2014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2623893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12/05/2014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357582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12/05/2014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558914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892969" y="1946672"/>
            <a:ext cx="7358063"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69980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12/05/2014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365464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12/05/2014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2875057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12/05/2014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3792283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12/05/2014</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187486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12/05/2014</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23407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12/05/2014</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13788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12/05/2014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237708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12/05/2014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CF2B76-CA25-4524-8320-E11EFA181A62}" type="slidenum">
              <a:rPr lang="en-US" smtClean="0"/>
              <a:t>‹#›</a:t>
            </a:fld>
            <a:endParaRPr lang="en-US"/>
          </a:p>
        </p:txBody>
      </p:sp>
    </p:spTree>
    <p:extLst>
      <p:ext uri="{BB962C8B-B14F-4D97-AF65-F5344CB8AC3E}">
        <p14:creationId xmlns:p14="http://schemas.microsoft.com/office/powerpoint/2010/main" val="2123528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12/05/2014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F2B76-CA25-4524-8320-E11EFA181A62}" type="slidenum">
              <a:rPr lang="en-US" smtClean="0"/>
              <a:t>‹#›</a:t>
            </a:fld>
            <a:endParaRPr lang="en-US"/>
          </a:p>
        </p:txBody>
      </p:sp>
    </p:spTree>
    <p:extLst>
      <p:ext uri="{BB962C8B-B14F-4D97-AF65-F5344CB8AC3E}">
        <p14:creationId xmlns:p14="http://schemas.microsoft.com/office/powerpoint/2010/main" val="71115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hwanglab.org/peopl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Bioinformatics Workshop #1</a:t>
            </a:r>
            <a:endParaRPr lang="en-US" dirty="0"/>
          </a:p>
        </p:txBody>
      </p:sp>
      <p:sp>
        <p:nvSpPr>
          <p:cNvPr id="3" name="Subtitle 2"/>
          <p:cNvSpPr>
            <a:spLocks noGrp="1"/>
          </p:cNvSpPr>
          <p:nvPr>
            <p:ph type="subTitle" idx="1"/>
          </p:nvPr>
        </p:nvSpPr>
        <p:spPr/>
        <p:txBody>
          <a:bodyPr/>
          <a:lstStyle/>
          <a:p>
            <a:r>
              <a:rPr lang="en-US" dirty="0" smtClean="0"/>
              <a:t>Hwang Lab, QHS</a:t>
            </a:r>
          </a:p>
          <a:p>
            <a:r>
              <a:rPr lang="en-US" dirty="0" smtClean="0"/>
              <a:t>1/19/2018</a:t>
            </a:r>
            <a:endParaRPr lang="en-US" dirty="0"/>
          </a:p>
        </p:txBody>
      </p:sp>
    </p:spTree>
    <p:extLst>
      <p:ext uri="{BB962C8B-B14F-4D97-AF65-F5344CB8AC3E}">
        <p14:creationId xmlns:p14="http://schemas.microsoft.com/office/powerpoint/2010/main" val="3181552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much is a </a:t>
            </a:r>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Petabyte?</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10</a:t>
            </a:fld>
            <a:endParaRPr lang="en-US"/>
          </a:p>
        </p:txBody>
      </p:sp>
      <p:graphicFrame>
        <p:nvGraphicFramePr>
          <p:cNvPr id="133" name="Table 132"/>
          <p:cNvGraphicFramePr>
            <a:graphicFrameLocks noGrp="1"/>
          </p:cNvGraphicFramePr>
          <p:nvPr>
            <p:extLst>
              <p:ext uri="{D42A27DB-BD31-4B8C-83A1-F6EECF244321}">
                <p14:modId xmlns:p14="http://schemas.microsoft.com/office/powerpoint/2010/main" val="177789569"/>
              </p:ext>
            </p:extLst>
          </p:nvPr>
        </p:nvGraphicFramePr>
        <p:xfrm>
          <a:off x="1219200" y="1397000"/>
          <a:ext cx="6400800" cy="5074920"/>
        </p:xfrm>
        <a:graphic>
          <a:graphicData uri="http://schemas.openxmlformats.org/drawingml/2006/table">
            <a:tbl>
              <a:tblPr firstRow="1" bandRow="1">
                <a:tableStyleId>{5C22544A-7EE6-4342-B048-85BDC9FD1C3A}</a:tableStyleId>
              </a:tblPr>
              <a:tblGrid>
                <a:gridCol w="1280160"/>
                <a:gridCol w="1280160"/>
                <a:gridCol w="1280160"/>
                <a:gridCol w="1280160"/>
                <a:gridCol w="1280160"/>
              </a:tblGrid>
              <a:tr h="370840">
                <a:tc>
                  <a:txBody>
                    <a:bodyPr/>
                    <a:lstStyle/>
                    <a:p>
                      <a:r>
                        <a:rPr lang="en-US" sz="1600" dirty="0" smtClean="0"/>
                        <a:t>Name</a:t>
                      </a:r>
                      <a:endParaRPr lang="en-US" sz="1600" dirty="0"/>
                    </a:p>
                  </a:txBody>
                  <a:tcPr/>
                </a:tc>
                <a:tc>
                  <a:txBody>
                    <a:bodyPr/>
                    <a:lstStyle/>
                    <a:p>
                      <a:r>
                        <a:rPr lang="en-US" sz="1600" dirty="0" smtClean="0"/>
                        <a:t>Name in Byte</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Number of Zeros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Groups of 3 Zeros</a:t>
                      </a:r>
                    </a:p>
                    <a:p>
                      <a:endParaRPr lang="en-US" sz="1600" dirty="0"/>
                    </a:p>
                  </a:txBody>
                  <a:tcPr/>
                </a:tc>
                <a:tc>
                  <a:txBody>
                    <a:bodyPr/>
                    <a:lstStyle/>
                    <a:p>
                      <a:r>
                        <a:rPr lang="en-US" sz="1600" dirty="0" smtClean="0"/>
                        <a:t>Example</a:t>
                      </a:r>
                      <a:endParaRPr lang="en-US" sz="1600" dirty="0"/>
                    </a:p>
                  </a:txBody>
                  <a:tcPr/>
                </a:tc>
              </a:tr>
              <a:tr h="370840">
                <a:tc>
                  <a:txBody>
                    <a:bodyPr/>
                    <a:lstStyle/>
                    <a:p>
                      <a:r>
                        <a:rPr lang="en-US" sz="1600" dirty="0" smtClean="0"/>
                        <a:t>One</a:t>
                      </a:r>
                      <a:endParaRPr lang="en-US" sz="1600" dirty="0"/>
                    </a:p>
                  </a:txBody>
                  <a:tcPr/>
                </a:tc>
                <a:tc>
                  <a:txBody>
                    <a:bodyPr/>
                    <a:lstStyle/>
                    <a:p>
                      <a:r>
                        <a:rPr lang="en-US" sz="1600" dirty="0" smtClean="0"/>
                        <a:t>Byte</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r>
              <a:tr h="370840">
                <a:tc>
                  <a:txBody>
                    <a:bodyPr/>
                    <a:lstStyle/>
                    <a:p>
                      <a:r>
                        <a:rPr lang="en-US" sz="1600" b="0" i="0" kern="1200" dirty="0" smtClean="0">
                          <a:solidFill>
                            <a:schemeClr val="dk1"/>
                          </a:solidFill>
                          <a:effectLst/>
                          <a:latin typeface="+mn-lt"/>
                          <a:ea typeface="+mn-ea"/>
                          <a:cs typeface="+mn-cs"/>
                        </a:rPr>
                        <a:t>Thousand</a:t>
                      </a:r>
                      <a:endParaRPr lang="en-US" sz="1600" dirty="0"/>
                    </a:p>
                  </a:txBody>
                  <a:tcPr/>
                </a:tc>
                <a:tc>
                  <a:txBody>
                    <a:bodyPr/>
                    <a:lstStyle/>
                    <a:p>
                      <a:r>
                        <a:rPr lang="en-US" sz="1600" dirty="0" smtClean="0"/>
                        <a:t>Kilobyte</a:t>
                      </a:r>
                      <a:endParaRPr lang="en-US" sz="1600" dirty="0"/>
                    </a:p>
                  </a:txBody>
                  <a:tcPr/>
                </a:tc>
                <a:tc>
                  <a:txBody>
                    <a:bodyPr/>
                    <a:lstStyle/>
                    <a:p>
                      <a:r>
                        <a:rPr lang="en-US" sz="1600" dirty="0" smtClean="0"/>
                        <a:t>3</a:t>
                      </a:r>
                      <a:endParaRPr lang="en-US" sz="1600" dirty="0"/>
                    </a:p>
                  </a:txBody>
                  <a:tcPr/>
                </a:tc>
                <a:tc>
                  <a:txBody>
                    <a:bodyPr/>
                    <a:lstStyle/>
                    <a:p>
                      <a:r>
                        <a:rPr lang="en-US" sz="1600" dirty="0" smtClean="0"/>
                        <a:t>1</a:t>
                      </a:r>
                      <a:endParaRPr lang="en-US" sz="1600" dirty="0"/>
                    </a:p>
                  </a:txBody>
                  <a:tcPr/>
                </a:tc>
                <a:tc>
                  <a:txBody>
                    <a:bodyPr/>
                    <a:lstStyle/>
                    <a:p>
                      <a:r>
                        <a:rPr lang="en-US" sz="1600" dirty="0" smtClean="0"/>
                        <a:t>10 KB word doc file</a:t>
                      </a:r>
                      <a:endParaRPr lang="en-US" sz="1600" dirty="0"/>
                    </a:p>
                  </a:txBody>
                  <a:tcPr/>
                </a:tc>
              </a:tr>
              <a:tr h="370840">
                <a:tc>
                  <a:txBody>
                    <a:bodyPr/>
                    <a:lstStyle/>
                    <a:p>
                      <a:r>
                        <a:rPr lang="en-US" sz="1600" dirty="0" smtClean="0"/>
                        <a:t>Million</a:t>
                      </a:r>
                      <a:endParaRPr lang="en-US" sz="1600" dirty="0"/>
                    </a:p>
                  </a:txBody>
                  <a:tcPr/>
                </a:tc>
                <a:tc>
                  <a:txBody>
                    <a:bodyPr/>
                    <a:lstStyle/>
                    <a:p>
                      <a:r>
                        <a:rPr lang="en-US" sz="1600" dirty="0" smtClean="0"/>
                        <a:t>Megabyte</a:t>
                      </a:r>
                      <a:endParaRPr lang="en-US" sz="1600" dirty="0"/>
                    </a:p>
                  </a:txBody>
                  <a:tcPr/>
                </a:tc>
                <a:tc>
                  <a:txBody>
                    <a:bodyPr/>
                    <a:lstStyle/>
                    <a:p>
                      <a:r>
                        <a:rPr lang="en-US" sz="1600" dirty="0" smtClean="0"/>
                        <a:t>6</a:t>
                      </a:r>
                      <a:endParaRPr lang="en-US" sz="1600" dirty="0"/>
                    </a:p>
                  </a:txBody>
                  <a:tcPr/>
                </a:tc>
                <a:tc>
                  <a:txBody>
                    <a:bodyPr/>
                    <a:lstStyle/>
                    <a:p>
                      <a:r>
                        <a:rPr lang="en-US" sz="1600" dirty="0" smtClean="0"/>
                        <a:t>2</a:t>
                      </a:r>
                      <a:endParaRPr lang="en-US" sz="1600" dirty="0"/>
                    </a:p>
                  </a:txBody>
                  <a:tcPr/>
                </a:tc>
                <a:tc>
                  <a:txBody>
                    <a:bodyPr/>
                    <a:lstStyle/>
                    <a:p>
                      <a:r>
                        <a:rPr lang="en-US" sz="1600" dirty="0" smtClean="0"/>
                        <a:t>3.4 MB mp3 song</a:t>
                      </a:r>
                      <a:endParaRPr lang="en-US" sz="1600" dirty="0"/>
                    </a:p>
                  </a:txBody>
                  <a:tcPr/>
                </a:tc>
              </a:tr>
              <a:tr h="370840">
                <a:tc>
                  <a:txBody>
                    <a:bodyPr/>
                    <a:lstStyle/>
                    <a:p>
                      <a:r>
                        <a:rPr lang="en-US" sz="1600" dirty="0" smtClean="0"/>
                        <a:t>Billion</a:t>
                      </a:r>
                      <a:endParaRPr lang="en-US" sz="1600" dirty="0"/>
                    </a:p>
                  </a:txBody>
                  <a:tcPr/>
                </a:tc>
                <a:tc>
                  <a:txBody>
                    <a:bodyPr/>
                    <a:lstStyle/>
                    <a:p>
                      <a:r>
                        <a:rPr lang="en-US" sz="1600" dirty="0" smtClean="0"/>
                        <a:t>Gigabyte</a:t>
                      </a:r>
                      <a:endParaRPr lang="en-US" sz="1600" dirty="0"/>
                    </a:p>
                  </a:txBody>
                  <a:tcPr/>
                </a:tc>
                <a:tc>
                  <a:txBody>
                    <a:bodyPr/>
                    <a:lstStyle/>
                    <a:p>
                      <a:r>
                        <a:rPr lang="en-US" sz="1600" dirty="0" smtClean="0"/>
                        <a:t>9</a:t>
                      </a:r>
                      <a:endParaRPr lang="en-US" sz="1600" dirty="0"/>
                    </a:p>
                  </a:txBody>
                  <a:tcPr/>
                </a:tc>
                <a:tc>
                  <a:txBody>
                    <a:bodyPr/>
                    <a:lstStyle/>
                    <a:p>
                      <a:r>
                        <a:rPr lang="en-US" sz="1600" dirty="0" smtClean="0"/>
                        <a:t>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4.7 GB DVD</a:t>
                      </a:r>
                    </a:p>
                  </a:txBody>
                  <a:tcPr/>
                </a:tc>
              </a:tr>
              <a:tr h="370840">
                <a:tc>
                  <a:txBody>
                    <a:bodyPr/>
                    <a:lstStyle/>
                    <a:p>
                      <a:r>
                        <a:rPr lang="en-US" sz="1600" dirty="0" smtClean="0"/>
                        <a:t>Trillion</a:t>
                      </a:r>
                      <a:endParaRPr lang="en-US" sz="1600" dirty="0"/>
                    </a:p>
                  </a:txBody>
                  <a:tcPr/>
                </a:tc>
                <a:tc>
                  <a:txBody>
                    <a:bodyPr/>
                    <a:lstStyle/>
                    <a:p>
                      <a:r>
                        <a:rPr lang="en-US" sz="1600" dirty="0" smtClean="0"/>
                        <a:t>Terabyte</a:t>
                      </a:r>
                      <a:endParaRPr lang="en-US" sz="1600" dirty="0"/>
                    </a:p>
                  </a:txBody>
                  <a:tcPr/>
                </a:tc>
                <a:tc>
                  <a:txBody>
                    <a:bodyPr/>
                    <a:lstStyle/>
                    <a:p>
                      <a:r>
                        <a:rPr lang="en-US" sz="1600" dirty="0" smtClean="0"/>
                        <a:t>12</a:t>
                      </a:r>
                      <a:endParaRPr lang="en-US" sz="1600" dirty="0"/>
                    </a:p>
                  </a:txBody>
                  <a:tcPr/>
                </a:tc>
                <a:tc>
                  <a:txBody>
                    <a:bodyPr/>
                    <a:lstStyle/>
                    <a:p>
                      <a:r>
                        <a:rPr lang="en-US" sz="1600" dirty="0" smtClean="0"/>
                        <a:t>4</a:t>
                      </a:r>
                      <a:endParaRPr lang="en-US" sz="1600" dirty="0"/>
                    </a:p>
                  </a:txBody>
                  <a:tcPr/>
                </a:tc>
                <a:tc>
                  <a:txBody>
                    <a:bodyPr/>
                    <a:lstStyle/>
                    <a:p>
                      <a:r>
                        <a:rPr lang="en-US" sz="1600" dirty="0" smtClean="0"/>
                        <a:t>4.0 TB external</a:t>
                      </a:r>
                      <a:r>
                        <a:rPr lang="en-US" sz="1600" baseline="0" dirty="0" smtClean="0"/>
                        <a:t> hard drive</a:t>
                      </a:r>
                      <a:endParaRPr lang="en-US" sz="1600" dirty="0"/>
                    </a:p>
                  </a:txBody>
                  <a:tcPr/>
                </a:tc>
              </a:tr>
              <a:tr h="370840">
                <a:tc>
                  <a:txBody>
                    <a:bodyPr/>
                    <a:lstStyle/>
                    <a:p>
                      <a:r>
                        <a:rPr lang="en-US" sz="1600" b="1" i="0" kern="1200" dirty="0" smtClean="0">
                          <a:solidFill>
                            <a:schemeClr val="dk1"/>
                          </a:solidFill>
                          <a:effectLst/>
                          <a:latin typeface="+mn-lt"/>
                          <a:ea typeface="+mn-ea"/>
                          <a:cs typeface="+mn-cs"/>
                        </a:rPr>
                        <a:t>Quadrillion</a:t>
                      </a:r>
                      <a:endParaRPr lang="en-US" sz="1600" b="1" dirty="0"/>
                    </a:p>
                  </a:txBody>
                  <a:tcPr/>
                </a:tc>
                <a:tc>
                  <a:txBody>
                    <a:bodyPr/>
                    <a:lstStyle/>
                    <a:p>
                      <a:r>
                        <a:rPr lang="en-US" sz="1600" b="1" dirty="0" smtClean="0"/>
                        <a:t>Petabyte</a:t>
                      </a:r>
                      <a:endParaRPr lang="en-US" sz="1600" b="1" dirty="0"/>
                    </a:p>
                  </a:txBody>
                  <a:tcPr/>
                </a:tc>
                <a:tc>
                  <a:txBody>
                    <a:bodyPr/>
                    <a:lstStyle/>
                    <a:p>
                      <a:r>
                        <a:rPr lang="en-US" sz="1600" b="1" dirty="0" smtClean="0"/>
                        <a:t>15</a:t>
                      </a:r>
                      <a:endParaRPr lang="en-US" sz="1600" b="1" dirty="0"/>
                    </a:p>
                  </a:txBody>
                  <a:tcPr/>
                </a:tc>
                <a:tc>
                  <a:txBody>
                    <a:bodyPr/>
                    <a:lstStyle/>
                    <a:p>
                      <a:r>
                        <a:rPr lang="en-US" sz="1600" b="1" dirty="0" smtClean="0"/>
                        <a:t>5</a:t>
                      </a:r>
                      <a:endParaRPr lang="en-US" sz="1600" b="1" dirty="0"/>
                    </a:p>
                  </a:txBody>
                  <a:tcPr/>
                </a:tc>
                <a:tc>
                  <a:txBody>
                    <a:bodyPr/>
                    <a:lstStyle/>
                    <a:p>
                      <a:r>
                        <a:rPr lang="en-US" sz="1600" b="1" dirty="0" smtClean="0"/>
                        <a:t>10K </a:t>
                      </a:r>
                      <a:r>
                        <a:rPr lang="en-US" sz="1600" b="1" baseline="0" dirty="0" smtClean="0"/>
                        <a:t>human genomes</a:t>
                      </a:r>
                      <a:endParaRPr lang="en-US" sz="1600" b="1" dirty="0"/>
                    </a:p>
                  </a:txBody>
                  <a:tcPr/>
                </a:tc>
              </a:tr>
              <a:tr h="370840">
                <a:tc>
                  <a:txBody>
                    <a:bodyPr/>
                    <a:lstStyle/>
                    <a:p>
                      <a:pPr fontAlgn="t"/>
                      <a:r>
                        <a:rPr lang="en-US" sz="1600" dirty="0">
                          <a:effectLst/>
                        </a:rPr>
                        <a:t>Quintillion</a:t>
                      </a:r>
                    </a:p>
                  </a:txBody>
                  <a:tcPr/>
                </a:tc>
                <a:tc>
                  <a:txBody>
                    <a:bodyPr/>
                    <a:lstStyle/>
                    <a:p>
                      <a:r>
                        <a:rPr lang="en-US" sz="1600" dirty="0" smtClean="0"/>
                        <a:t>Exabyte</a:t>
                      </a:r>
                      <a:endParaRPr lang="en-US" sz="1600" dirty="0"/>
                    </a:p>
                  </a:txBody>
                  <a:tcPr/>
                </a:tc>
                <a:tc>
                  <a:txBody>
                    <a:bodyPr/>
                    <a:lstStyle/>
                    <a:p>
                      <a:r>
                        <a:rPr lang="en-US" sz="1600" dirty="0" smtClean="0"/>
                        <a:t>18</a:t>
                      </a:r>
                      <a:endParaRPr lang="en-US" sz="1600" dirty="0"/>
                    </a:p>
                  </a:txBody>
                  <a:tcPr/>
                </a:tc>
                <a:tc>
                  <a:txBody>
                    <a:bodyPr/>
                    <a:lstStyle/>
                    <a:p>
                      <a:r>
                        <a:rPr lang="en-US" sz="1600" dirty="0" smtClean="0"/>
                        <a:t>6</a:t>
                      </a:r>
                      <a:endParaRPr lang="en-US" sz="1600" dirty="0"/>
                    </a:p>
                  </a:txBody>
                  <a:tcPr/>
                </a:tc>
                <a:tc>
                  <a:txBody>
                    <a:bodyPr/>
                    <a:lstStyle/>
                    <a:p>
                      <a:r>
                        <a:rPr lang="en-US" sz="1600" dirty="0" smtClean="0"/>
                        <a:t>?</a:t>
                      </a:r>
                      <a:endParaRPr lang="en-US" sz="1600" dirty="0"/>
                    </a:p>
                  </a:txBody>
                  <a:tcPr/>
                </a:tc>
              </a:tr>
              <a:tr h="370840">
                <a:tc>
                  <a:txBody>
                    <a:bodyPr/>
                    <a:lstStyle/>
                    <a:p>
                      <a:pPr fontAlgn="t"/>
                      <a:r>
                        <a:rPr lang="en-US" sz="1600" b="0" i="0" kern="1200" dirty="0" smtClean="0">
                          <a:solidFill>
                            <a:schemeClr val="dk1"/>
                          </a:solidFill>
                          <a:effectLst/>
                          <a:latin typeface="+mn-lt"/>
                          <a:ea typeface="+mn-ea"/>
                          <a:cs typeface="+mn-cs"/>
                        </a:rPr>
                        <a:t>Sextillion</a:t>
                      </a:r>
                      <a:endParaRPr lang="en-US" sz="1600" dirty="0">
                        <a:effectLst/>
                      </a:endParaRPr>
                    </a:p>
                  </a:txBody>
                  <a:tcPr/>
                </a:tc>
                <a:tc>
                  <a:txBody>
                    <a:bodyPr/>
                    <a:lstStyle/>
                    <a:p>
                      <a:r>
                        <a:rPr lang="en-US" sz="1600" dirty="0" smtClean="0"/>
                        <a:t>Zettabyte</a:t>
                      </a:r>
                      <a:endParaRPr lang="en-US" sz="1600" dirty="0"/>
                    </a:p>
                  </a:txBody>
                  <a:tcPr/>
                </a:tc>
                <a:tc>
                  <a:txBody>
                    <a:bodyPr/>
                    <a:lstStyle/>
                    <a:p>
                      <a:r>
                        <a:rPr lang="en-US" sz="1600" dirty="0" smtClean="0"/>
                        <a:t>21</a:t>
                      </a:r>
                      <a:endParaRPr lang="en-US" sz="1600" dirty="0"/>
                    </a:p>
                  </a:txBody>
                  <a:tcPr/>
                </a:tc>
                <a:tc>
                  <a:txBody>
                    <a:bodyPr/>
                    <a:lstStyle/>
                    <a:p>
                      <a:r>
                        <a:rPr lang="en-US" sz="1600" dirty="0" smtClean="0"/>
                        <a:t>7</a:t>
                      </a:r>
                      <a:endParaRPr lang="en-US" sz="1600" dirty="0"/>
                    </a:p>
                  </a:txBody>
                  <a:tcPr/>
                </a:tc>
                <a:tc>
                  <a:txBody>
                    <a:bodyPr/>
                    <a:lstStyle/>
                    <a:p>
                      <a:r>
                        <a:rPr lang="en-US" sz="1600" dirty="0" smtClean="0"/>
                        <a:t>10</a:t>
                      </a:r>
                      <a:r>
                        <a:rPr lang="en-US" sz="1600" baseline="0" dirty="0" smtClean="0"/>
                        <a:t>B human genomes</a:t>
                      </a:r>
                      <a:endParaRPr lang="en-US" sz="1600" dirty="0"/>
                    </a:p>
                  </a:txBody>
                  <a:tcPr/>
                </a:tc>
              </a:tr>
            </a:tbl>
          </a:graphicData>
        </a:graphic>
      </p:graphicFrame>
    </p:spTree>
    <p:extLst>
      <p:ext uri="{BB962C8B-B14F-4D97-AF65-F5344CB8AC3E}">
        <p14:creationId xmlns:p14="http://schemas.microsoft.com/office/powerpoint/2010/main" val="500883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How much is a </a:t>
            </a:r>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Petabyte?</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11</a:t>
            </a:fld>
            <a:endParaRPr lang="en-US"/>
          </a:p>
        </p:txBody>
      </p:sp>
      <p:pic>
        <p:nvPicPr>
          <p:cNvPr id="7" name="Picture 6"/>
          <p:cNvPicPr>
            <a:picLocks noChangeAspect="1"/>
          </p:cNvPicPr>
          <p:nvPr/>
        </p:nvPicPr>
        <p:blipFill>
          <a:blip r:embed="rId2"/>
          <a:stretch>
            <a:fillRect/>
          </a:stretch>
        </p:blipFill>
        <p:spPr>
          <a:xfrm>
            <a:off x="1143000" y="1600200"/>
            <a:ext cx="6883400" cy="4582378"/>
          </a:xfrm>
          <a:prstGeom prst="rect">
            <a:avLst/>
          </a:prstGeom>
        </p:spPr>
      </p:pic>
      <p:sp>
        <p:nvSpPr>
          <p:cNvPr id="8" name="TextBox 7"/>
          <p:cNvSpPr txBox="1"/>
          <p:nvPr/>
        </p:nvSpPr>
        <p:spPr>
          <a:xfrm>
            <a:off x="-14514" y="6019800"/>
            <a:ext cx="2667000" cy="369332"/>
          </a:xfrm>
          <a:prstGeom prst="rect">
            <a:avLst/>
          </a:prstGeom>
          <a:noFill/>
        </p:spPr>
        <p:txBody>
          <a:bodyPr wrap="square" rtlCol="0">
            <a:spAutoFit/>
          </a:bodyPr>
          <a:lstStyle/>
          <a:p>
            <a:r>
              <a:rPr lang="en-US" dirty="0" smtClean="0"/>
              <a:t>Slide from Michael Schatz</a:t>
            </a:r>
            <a:endParaRPr lang="en-US" dirty="0"/>
          </a:p>
        </p:txBody>
      </p:sp>
    </p:spTree>
    <p:extLst>
      <p:ext uri="{BB962C8B-B14F-4D97-AF65-F5344CB8AC3E}">
        <p14:creationId xmlns:p14="http://schemas.microsoft.com/office/powerpoint/2010/main" val="3873388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DNA Data Tsunami (~2018)</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12</a:t>
            </a:fld>
            <a:endParaRPr lang="en-US"/>
          </a:p>
        </p:txBody>
      </p:sp>
      <p:pic>
        <p:nvPicPr>
          <p:cNvPr id="7" name="Picture 6"/>
          <p:cNvPicPr>
            <a:picLocks noChangeAspect="1"/>
          </p:cNvPicPr>
          <p:nvPr/>
        </p:nvPicPr>
        <p:blipFill>
          <a:blip r:embed="rId2"/>
          <a:stretch>
            <a:fillRect/>
          </a:stretch>
        </p:blipFill>
        <p:spPr>
          <a:xfrm>
            <a:off x="1143000" y="1828800"/>
            <a:ext cx="6951102" cy="4381500"/>
          </a:xfrm>
          <a:prstGeom prst="rect">
            <a:avLst/>
          </a:prstGeom>
        </p:spPr>
      </p:pic>
      <p:sp>
        <p:nvSpPr>
          <p:cNvPr id="8" name="TextBox 7"/>
          <p:cNvSpPr txBox="1"/>
          <p:nvPr/>
        </p:nvSpPr>
        <p:spPr>
          <a:xfrm>
            <a:off x="-14514" y="5943600"/>
            <a:ext cx="2667000" cy="369332"/>
          </a:xfrm>
          <a:prstGeom prst="rect">
            <a:avLst/>
          </a:prstGeom>
          <a:noFill/>
        </p:spPr>
        <p:txBody>
          <a:bodyPr wrap="square" rtlCol="0">
            <a:spAutoFit/>
          </a:bodyPr>
          <a:lstStyle/>
          <a:p>
            <a:r>
              <a:rPr lang="en-US" dirty="0" smtClean="0"/>
              <a:t>Slide from Michael Schatz</a:t>
            </a:r>
            <a:endParaRPr lang="en-US" dirty="0"/>
          </a:p>
        </p:txBody>
      </p:sp>
    </p:spTree>
    <p:extLst>
      <p:ext uri="{BB962C8B-B14F-4D97-AF65-F5344CB8AC3E}">
        <p14:creationId xmlns:p14="http://schemas.microsoft.com/office/powerpoint/2010/main" val="337068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DNA Data </a:t>
            </a:r>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Tsunami (future)</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13</a:t>
            </a:fld>
            <a:endParaRPr lang="en-US"/>
          </a:p>
        </p:txBody>
      </p:sp>
      <p:pic>
        <p:nvPicPr>
          <p:cNvPr id="7" name="Picture 6"/>
          <p:cNvPicPr>
            <a:picLocks noChangeAspect="1"/>
          </p:cNvPicPr>
          <p:nvPr/>
        </p:nvPicPr>
        <p:blipFill>
          <a:blip r:embed="rId2"/>
          <a:stretch>
            <a:fillRect/>
          </a:stretch>
        </p:blipFill>
        <p:spPr>
          <a:xfrm>
            <a:off x="609600" y="1562100"/>
            <a:ext cx="7962900" cy="4914900"/>
          </a:xfrm>
          <a:prstGeom prst="rect">
            <a:avLst/>
          </a:prstGeom>
        </p:spPr>
      </p:pic>
      <p:sp>
        <p:nvSpPr>
          <p:cNvPr id="8" name="TextBox 7"/>
          <p:cNvSpPr txBox="1"/>
          <p:nvPr/>
        </p:nvSpPr>
        <p:spPr>
          <a:xfrm>
            <a:off x="-14514" y="5943600"/>
            <a:ext cx="2667000" cy="369332"/>
          </a:xfrm>
          <a:prstGeom prst="rect">
            <a:avLst/>
          </a:prstGeom>
          <a:noFill/>
        </p:spPr>
        <p:txBody>
          <a:bodyPr wrap="square" rtlCol="0">
            <a:spAutoFit/>
          </a:bodyPr>
          <a:lstStyle/>
          <a:p>
            <a:r>
              <a:rPr lang="en-US" dirty="0" smtClean="0"/>
              <a:t>Slide from Michael Schatz</a:t>
            </a:r>
            <a:endParaRPr lang="en-US" dirty="0"/>
          </a:p>
        </p:txBody>
      </p:sp>
    </p:spTree>
    <p:extLst>
      <p:ext uri="{BB962C8B-B14F-4D97-AF65-F5344CB8AC3E}">
        <p14:creationId xmlns:p14="http://schemas.microsoft.com/office/powerpoint/2010/main" val="2037687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14</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a:t>DNA sequencing helped to save Nicholas Volker</a:t>
            </a:r>
            <a:endParaRPr lang="en-US" sz="2000" kern="100" dirty="0" smtClean="0">
              <a:latin typeface="Franklin Gothic Medium" panose="020B0603020102020204" pitchFamily="34" charset="0"/>
            </a:endParaRPr>
          </a:p>
        </p:txBody>
      </p:sp>
      <p:pic>
        <p:nvPicPr>
          <p:cNvPr id="3" name="Picture 2"/>
          <p:cNvPicPr>
            <a:picLocks noChangeAspect="1"/>
          </p:cNvPicPr>
          <p:nvPr/>
        </p:nvPicPr>
        <p:blipFill>
          <a:blip r:embed="rId3"/>
          <a:stretch>
            <a:fillRect/>
          </a:stretch>
        </p:blipFill>
        <p:spPr>
          <a:xfrm>
            <a:off x="2590800" y="1905000"/>
            <a:ext cx="4361424" cy="4451350"/>
          </a:xfrm>
          <a:prstGeom prst="rect">
            <a:avLst/>
          </a:prstGeom>
        </p:spPr>
      </p:pic>
    </p:spTree>
    <p:extLst>
      <p:ext uri="{BB962C8B-B14F-4D97-AF65-F5344CB8AC3E}">
        <p14:creationId xmlns:p14="http://schemas.microsoft.com/office/powerpoint/2010/main" val="2102966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15</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A bone marrow transplant of cells taken from umbilical chord blood</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3"/>
          <a:stretch>
            <a:fillRect/>
          </a:stretch>
        </p:blipFill>
        <p:spPr>
          <a:xfrm>
            <a:off x="1371600" y="2209800"/>
            <a:ext cx="5985290" cy="4315965"/>
          </a:xfrm>
          <a:prstGeom prst="rect">
            <a:avLst/>
          </a:prstGeom>
        </p:spPr>
      </p:pic>
    </p:spTree>
    <p:extLst>
      <p:ext uri="{BB962C8B-B14F-4D97-AF65-F5344CB8AC3E}">
        <p14:creationId xmlns:p14="http://schemas.microsoft.com/office/powerpoint/2010/main" val="2658586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16</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“Finding </a:t>
            </a:r>
            <a:r>
              <a:rPr lang="en-US" dirty="0"/>
              <a:t>a needle in a </a:t>
            </a:r>
            <a:r>
              <a:rPr lang="en-US" dirty="0" smtClean="0"/>
              <a:t>haystack”</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3"/>
          <a:stretch>
            <a:fillRect/>
          </a:stretch>
        </p:blipFill>
        <p:spPr>
          <a:xfrm>
            <a:off x="1600200" y="1905000"/>
            <a:ext cx="5562600" cy="4011165"/>
          </a:xfrm>
          <a:prstGeom prst="rect">
            <a:avLst/>
          </a:prstGeom>
        </p:spPr>
      </p:pic>
      <p:sp>
        <p:nvSpPr>
          <p:cNvPr id="3" name="Rectangle 2"/>
          <p:cNvSpPr/>
          <p:nvPr/>
        </p:nvSpPr>
        <p:spPr>
          <a:xfrm>
            <a:off x="1219200" y="2667000"/>
            <a:ext cx="6477000" cy="2308324"/>
          </a:xfrm>
          <a:prstGeom prst="rect">
            <a:avLst/>
          </a:prstGeom>
          <a:solidFill>
            <a:srgbClr val="FFFF00"/>
          </a:solidFill>
        </p:spPr>
        <p:txBody>
          <a:bodyPr wrap="square">
            <a:spAutoFit/>
          </a:bodyPr>
          <a:lstStyle/>
          <a:p>
            <a:r>
              <a:rPr lang="en-US" dirty="0"/>
              <a:t>The Wisconsin scientists who decoded Nicholas' DNA are writing up the case for a medical journal. In late March, David </a:t>
            </a:r>
            <a:r>
              <a:rPr lang="en-US" dirty="0" err="1"/>
              <a:t>Dimmock</a:t>
            </a:r>
            <a:r>
              <a:rPr lang="en-US" dirty="0"/>
              <a:t>, a Children's Hospital genetics specialist, described the work at a meeting of the American College of Medical Genetics in Albuquerque, N.M. </a:t>
            </a:r>
            <a:r>
              <a:rPr lang="en-US" dirty="0" err="1"/>
              <a:t>Dimmock</a:t>
            </a:r>
            <a:r>
              <a:rPr lang="en-US" dirty="0"/>
              <a:t> explained </a:t>
            </a:r>
            <a:r>
              <a:rPr lang="en-US" b="1" dirty="0"/>
              <a:t>the extensive search that took scientists from a list of more than </a:t>
            </a:r>
            <a:r>
              <a:rPr lang="en-US" b="1" i="1" u="sng" dirty="0"/>
              <a:t>16,000</a:t>
            </a:r>
            <a:r>
              <a:rPr lang="en-US" b="1" u="sng" dirty="0"/>
              <a:t> variations - departures from the normal genetic sequence - to the single one responsible for the boy's illness.</a:t>
            </a:r>
            <a:endParaRPr lang="en-US" dirty="0"/>
          </a:p>
        </p:txBody>
      </p:sp>
    </p:spTree>
    <p:extLst>
      <p:ext uri="{BB962C8B-B14F-4D97-AF65-F5344CB8AC3E}">
        <p14:creationId xmlns:p14="http://schemas.microsoft.com/office/powerpoint/2010/main" val="2329636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17</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Joshua brain had been swelling with fluid</a:t>
            </a:r>
            <a:endParaRPr lang="en-US" sz="2000" kern="100" dirty="0" smtClean="0">
              <a:latin typeface="Franklin Gothic Medium" panose="020B0603020102020204" pitchFamily="34" charset="0"/>
            </a:endParaRPr>
          </a:p>
        </p:txBody>
      </p:sp>
      <p:pic>
        <p:nvPicPr>
          <p:cNvPr id="3" name="Picture 2"/>
          <p:cNvPicPr>
            <a:picLocks noChangeAspect="1"/>
          </p:cNvPicPr>
          <p:nvPr/>
        </p:nvPicPr>
        <p:blipFill>
          <a:blip r:embed="rId3"/>
          <a:stretch>
            <a:fillRect/>
          </a:stretch>
        </p:blipFill>
        <p:spPr>
          <a:xfrm>
            <a:off x="1143000" y="1981200"/>
            <a:ext cx="6453289" cy="4172904"/>
          </a:xfrm>
          <a:prstGeom prst="rect">
            <a:avLst/>
          </a:prstGeom>
        </p:spPr>
      </p:pic>
    </p:spTree>
    <p:extLst>
      <p:ext uri="{BB962C8B-B14F-4D97-AF65-F5344CB8AC3E}">
        <p14:creationId xmlns:p14="http://schemas.microsoft.com/office/powerpoint/2010/main" val="586335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18</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Identified root of illness in 2 days + 96 min</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3"/>
          <a:stretch>
            <a:fillRect/>
          </a:stretch>
        </p:blipFill>
        <p:spPr>
          <a:xfrm>
            <a:off x="1066800" y="1981200"/>
            <a:ext cx="6629400" cy="4145036"/>
          </a:xfrm>
          <a:prstGeom prst="rect">
            <a:avLst/>
          </a:prstGeom>
        </p:spPr>
      </p:pic>
    </p:spTree>
    <p:extLst>
      <p:ext uri="{BB962C8B-B14F-4D97-AF65-F5344CB8AC3E}">
        <p14:creationId xmlns:p14="http://schemas.microsoft.com/office/powerpoint/2010/main" val="1609902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19</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Another exciting story</a:t>
            </a:r>
            <a:endParaRPr lang="en-US" sz="2000" kern="100" dirty="0" smtClean="0">
              <a:latin typeface="Franklin Gothic Medium" panose="020B0603020102020204" pitchFamily="34" charset="0"/>
            </a:endParaRPr>
          </a:p>
        </p:txBody>
      </p:sp>
      <p:pic>
        <p:nvPicPr>
          <p:cNvPr id="3" name="Picture 2"/>
          <p:cNvPicPr>
            <a:picLocks noChangeAspect="1"/>
          </p:cNvPicPr>
          <p:nvPr/>
        </p:nvPicPr>
        <p:blipFill>
          <a:blip r:embed="rId2"/>
          <a:stretch>
            <a:fillRect/>
          </a:stretch>
        </p:blipFill>
        <p:spPr>
          <a:xfrm>
            <a:off x="1143000" y="2057400"/>
            <a:ext cx="6375400" cy="2286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043821"/>
            <a:ext cx="5715000" cy="2291877"/>
          </a:xfrm>
          <a:prstGeom prst="rect">
            <a:avLst/>
          </a:prstGeom>
        </p:spPr>
      </p:pic>
    </p:spTree>
    <p:extLst>
      <p:ext uri="{BB962C8B-B14F-4D97-AF65-F5344CB8AC3E}">
        <p14:creationId xmlns:p14="http://schemas.microsoft.com/office/powerpoint/2010/main" val="3741954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a:t>
            </a:r>
            <a:endParaRPr lang="en-US" dirty="0"/>
          </a:p>
        </p:txBody>
      </p:sp>
      <p:sp>
        <p:nvSpPr>
          <p:cNvPr id="3" name="Content Placeholder 2"/>
          <p:cNvSpPr>
            <a:spLocks noGrp="1"/>
          </p:cNvSpPr>
          <p:nvPr>
            <p:ph idx="1"/>
          </p:nvPr>
        </p:nvSpPr>
        <p:spPr/>
        <p:txBody>
          <a:bodyPr>
            <a:normAutofit/>
          </a:bodyPr>
          <a:lstStyle/>
          <a:p>
            <a:r>
              <a:rPr lang="en-US" u="sng" dirty="0"/>
              <a:t>Anybody </a:t>
            </a:r>
            <a:r>
              <a:rPr lang="en-US" u="sng" dirty="0" smtClean="0"/>
              <a:t>did </a:t>
            </a:r>
            <a:r>
              <a:rPr lang="en-US" u="sng" dirty="0"/>
              <a:t>not bring a CCF-certified laptop?</a:t>
            </a:r>
          </a:p>
          <a:p>
            <a:r>
              <a:rPr lang="en-US" dirty="0" smtClean="0">
                <a:hlinkClick r:id="rId2"/>
              </a:rPr>
              <a:t>Dr. Hwang lab</a:t>
            </a:r>
            <a:endParaRPr lang="en-US" dirty="0" smtClean="0"/>
          </a:p>
          <a:p>
            <a:pPr lvl="1"/>
            <a:r>
              <a:rPr lang="en-US" dirty="0"/>
              <a:t>Changjin, Yunku, and Jean</a:t>
            </a:r>
            <a:endParaRPr lang="en-US" dirty="0" smtClean="0"/>
          </a:p>
          <a:p>
            <a:r>
              <a:rPr lang="en-US" dirty="0" smtClean="0"/>
              <a:t>Restroom </a:t>
            </a:r>
            <a:r>
              <a:rPr lang="en-US" dirty="0"/>
              <a:t>location</a:t>
            </a:r>
            <a:endParaRPr lang="en-US" dirty="0" smtClean="0"/>
          </a:p>
          <a:p>
            <a:r>
              <a:rPr lang="en-US" dirty="0" smtClean="0"/>
              <a:t>9 to 5 PM (Lunch: noon to 1 PM)</a:t>
            </a:r>
          </a:p>
          <a:p>
            <a:r>
              <a:rPr lang="en-US" dirty="0" smtClean="0"/>
              <a:t>1 hour PPT slides</a:t>
            </a:r>
          </a:p>
          <a:p>
            <a:r>
              <a:rPr lang="en-US" dirty="0" smtClean="0"/>
              <a:t>Rest of the hours: Exercise in Linux servers</a:t>
            </a:r>
          </a:p>
        </p:txBody>
      </p:sp>
      <p:sp>
        <p:nvSpPr>
          <p:cNvPr id="6" name="Slide Number Placeholder 5"/>
          <p:cNvSpPr>
            <a:spLocks noGrp="1"/>
          </p:cNvSpPr>
          <p:nvPr>
            <p:ph type="sldNum" sz="quarter" idx="12"/>
          </p:nvPr>
        </p:nvSpPr>
        <p:spPr/>
        <p:txBody>
          <a:bodyPr/>
          <a:lstStyle/>
          <a:p>
            <a:fld id="{B8CF2B76-CA25-4524-8320-E11EFA181A62}" type="slidenum">
              <a:rPr lang="en-US" smtClean="0"/>
              <a:t>2</a:t>
            </a:fld>
            <a:endParaRPr lang="en-US"/>
          </a:p>
        </p:txBody>
      </p:sp>
    </p:spTree>
    <p:extLst>
      <p:ext uri="{BB962C8B-B14F-4D97-AF65-F5344CB8AC3E}">
        <p14:creationId xmlns:p14="http://schemas.microsoft.com/office/powerpoint/2010/main" val="2789049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20</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Optimal dosing of a drug for patients</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3"/>
          <a:stretch>
            <a:fillRect/>
          </a:stretch>
        </p:blipFill>
        <p:spPr>
          <a:xfrm>
            <a:off x="1143000" y="673100"/>
            <a:ext cx="6858000" cy="5499100"/>
          </a:xfrm>
          <a:prstGeom prst="rect">
            <a:avLst/>
          </a:prstGeom>
        </p:spPr>
      </p:pic>
    </p:spTree>
    <p:extLst>
      <p:ext uri="{BB962C8B-B14F-4D97-AF65-F5344CB8AC3E}">
        <p14:creationId xmlns:p14="http://schemas.microsoft.com/office/powerpoint/2010/main" val="4220533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21</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Who am I? Privacy</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2"/>
          <a:stretch>
            <a:fillRect/>
          </a:stretch>
        </p:blipFill>
        <p:spPr>
          <a:xfrm>
            <a:off x="1295400" y="1905000"/>
            <a:ext cx="6286500" cy="4191000"/>
          </a:xfrm>
          <a:prstGeom prst="rect">
            <a:avLst/>
          </a:prstGeom>
        </p:spPr>
      </p:pic>
    </p:spTree>
    <p:extLst>
      <p:ext uri="{BB962C8B-B14F-4D97-AF65-F5344CB8AC3E}">
        <p14:creationId xmlns:p14="http://schemas.microsoft.com/office/powerpoint/2010/main" val="49307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22</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smtClean="0"/>
              <a:t>See human as a body/soul vs. DNA sequence</a:t>
            </a:r>
            <a:endParaRPr lang="en-US" sz="2000" kern="100" dirty="0" smtClean="0">
              <a:latin typeface="Franklin Gothic Medium" panose="020B0603020102020204" pitchFamily="34" charset="0"/>
            </a:endParaRPr>
          </a:p>
        </p:txBody>
      </p:sp>
      <p:pic>
        <p:nvPicPr>
          <p:cNvPr id="3" name="Picture 2"/>
          <p:cNvPicPr>
            <a:picLocks noChangeAspect="1"/>
          </p:cNvPicPr>
          <p:nvPr/>
        </p:nvPicPr>
        <p:blipFill>
          <a:blip r:embed="rId2"/>
          <a:stretch>
            <a:fillRect/>
          </a:stretch>
        </p:blipFill>
        <p:spPr>
          <a:xfrm>
            <a:off x="1828800" y="2133599"/>
            <a:ext cx="5562600" cy="4134109"/>
          </a:xfrm>
          <a:prstGeom prst="rect">
            <a:avLst/>
          </a:prstGeom>
        </p:spPr>
      </p:pic>
    </p:spTree>
    <p:extLst>
      <p:ext uri="{BB962C8B-B14F-4D97-AF65-F5344CB8AC3E}">
        <p14:creationId xmlns:p14="http://schemas.microsoft.com/office/powerpoint/2010/main" val="1231763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visit: Experimental design"/>
          <p:cNvSpPr txBox="1">
            <a:spLocks noGrp="1"/>
          </p:cNvSpPr>
          <p:nvPr>
            <p:ph type="title"/>
          </p:nvPr>
        </p:nvSpPr>
        <p:spPr>
          <a:xfrm>
            <a:off x="892969" y="178594"/>
            <a:ext cx="7358063" cy="678656"/>
          </a:xfrm>
          <a:prstGeom prst="rect">
            <a:avLst/>
          </a:prstGeom>
        </p:spPr>
        <p:txBody>
          <a:bodyPr>
            <a:normAutofit fontScale="90000"/>
          </a:bodyPr>
          <a:lstStyle>
            <a:lvl1pPr>
              <a:defRPr sz="4200">
                <a:latin typeface="Bookman Old Style"/>
                <a:ea typeface="Bookman Old Style"/>
                <a:cs typeface="Bookman Old Style"/>
                <a:sym typeface="Bookman Old Style"/>
              </a:defRPr>
            </a:lvl1pPr>
          </a:lstStyle>
          <a:p>
            <a:r>
              <a:rPr dirty="0" smtClean="0">
                <a:latin typeface="Arial" panose="020B0604020202020204" pitchFamily="34" charset="0"/>
                <a:cs typeface="Arial" panose="020B0604020202020204" pitchFamily="34" charset="0"/>
              </a:rPr>
              <a:t>Experimental </a:t>
            </a:r>
            <a:r>
              <a:rPr dirty="0">
                <a:latin typeface="Arial" panose="020B0604020202020204" pitchFamily="34" charset="0"/>
                <a:cs typeface="Arial" panose="020B0604020202020204" pitchFamily="34" charset="0"/>
              </a:rPr>
              <a:t>design</a:t>
            </a:r>
          </a:p>
        </p:txBody>
      </p:sp>
      <p:sp>
        <p:nvSpPr>
          <p:cNvPr id="198" name="What are my goals?…"/>
          <p:cNvSpPr txBox="1">
            <a:spLocks noGrp="1"/>
          </p:cNvSpPr>
          <p:nvPr>
            <p:ph type="body" idx="1"/>
          </p:nvPr>
        </p:nvSpPr>
        <p:spPr>
          <a:xfrm>
            <a:off x="303609" y="812602"/>
            <a:ext cx="8527852" cy="5706070"/>
          </a:xfrm>
          <a:prstGeom prst="rect">
            <a:avLst/>
          </a:prstGeom>
        </p:spPr>
        <p:txBody>
          <a:bodyPr>
            <a:normAutofit fontScale="92500" lnSpcReduction="20000"/>
          </a:bodyPr>
          <a:lstStyle/>
          <a:p>
            <a:pPr>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What are my goals?</a:t>
            </a: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SNPs, </a:t>
            </a:r>
            <a:r>
              <a:rPr dirty="0" err="1">
                <a:latin typeface="Arial" panose="020B0604020202020204" pitchFamily="34" charset="0"/>
                <a:cs typeface="Arial" panose="020B0604020202020204" pitchFamily="34" charset="0"/>
              </a:rPr>
              <a:t>Indels</a:t>
            </a:r>
            <a:r>
              <a:rPr dirty="0">
                <a:latin typeface="Arial" panose="020B0604020202020204" pitchFamily="34" charset="0"/>
                <a:cs typeface="Arial" panose="020B0604020202020204" pitchFamily="34" charset="0"/>
              </a:rPr>
              <a:t>, and Structural Variations</a:t>
            </a:r>
          </a:p>
          <a:p>
            <a:pPr lvl="2">
              <a:defRPr sz="2800">
                <a:latin typeface="Bookman Old Style"/>
                <a:ea typeface="Bookman Old Style"/>
                <a:cs typeface="Bookman Old Style"/>
                <a:sym typeface="Bookman Old Style"/>
              </a:defRPr>
            </a:pPr>
            <a:r>
              <a:rPr lang="en-US" dirty="0" smtClean="0">
                <a:latin typeface="Arial" panose="020B0604020202020204" pitchFamily="34" charset="0"/>
                <a:cs typeface="Arial" panose="020B0604020202020204" pitchFamily="34" charset="0"/>
              </a:rPr>
              <a:t>DNA-</a:t>
            </a:r>
            <a:r>
              <a:rPr lang="en-US" dirty="0" err="1" smtClean="0">
                <a:latin typeface="Arial" panose="020B0604020202020204" pitchFamily="34" charset="0"/>
                <a:cs typeface="Arial" panose="020B0604020202020204" pitchFamily="34" charset="0"/>
              </a:rPr>
              <a:t>Seq</a:t>
            </a:r>
            <a:r>
              <a:rPr lang="en-US" dirty="0" smtClean="0">
                <a:latin typeface="Arial" panose="020B0604020202020204" pitchFamily="34" charset="0"/>
                <a:cs typeface="Arial" panose="020B0604020202020204" pitchFamily="34" charset="0"/>
              </a:rPr>
              <a:t> (Targeted, Whole exome, or Whole genome sequencing)</a:t>
            </a:r>
            <a:endParaRPr dirty="0">
              <a:latin typeface="Arial" panose="020B0604020202020204" pitchFamily="34" charset="0"/>
              <a:cs typeface="Arial" panose="020B0604020202020204" pitchFamily="34" charset="0"/>
            </a:endParaRP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Transcriptome </a:t>
            </a:r>
            <a:r>
              <a:rPr dirty="0" smtClean="0">
                <a:latin typeface="Arial" panose="020B0604020202020204" pitchFamily="34" charset="0"/>
                <a:cs typeface="Arial" panose="020B0604020202020204" pitchFamily="34" charset="0"/>
              </a:rPr>
              <a:t>assembly</a:t>
            </a:r>
            <a:r>
              <a:rPr lang="en-US" dirty="0" smtClean="0">
                <a:latin typeface="Arial" panose="020B0604020202020204" pitchFamily="34" charset="0"/>
                <a:cs typeface="Arial" panose="020B0604020202020204" pitchFamily="34" charset="0"/>
              </a:rPr>
              <a:t> (RNA-</a:t>
            </a:r>
            <a:r>
              <a:rPr lang="en-US" dirty="0" err="1">
                <a:latin typeface="Arial" panose="020B0604020202020204" pitchFamily="34" charset="0"/>
                <a:cs typeface="Arial" panose="020B0604020202020204" pitchFamily="34" charset="0"/>
              </a:rPr>
              <a:t>S</a:t>
            </a:r>
            <a:r>
              <a:rPr lang="en-US" dirty="0" err="1" smtClean="0">
                <a:latin typeface="Arial" panose="020B0604020202020204" pitchFamily="34" charset="0"/>
                <a:cs typeface="Arial" panose="020B0604020202020204" pitchFamily="34" charset="0"/>
              </a:rPr>
              <a:t>eq</a:t>
            </a:r>
            <a:r>
              <a:rPr lang="en-US" dirty="0" smtClean="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Differential expressed </a:t>
            </a:r>
            <a:r>
              <a:rPr dirty="0" smtClean="0">
                <a:latin typeface="Arial" panose="020B0604020202020204" pitchFamily="34" charset="0"/>
                <a:cs typeface="Arial" panose="020B0604020202020204" pitchFamily="34" charset="0"/>
              </a:rPr>
              <a:t>genes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(RNA-</a:t>
            </a:r>
            <a:r>
              <a:rPr lang="en-US" dirty="0" err="1">
                <a:latin typeface="Arial" panose="020B0604020202020204" pitchFamily="34" charset="0"/>
                <a:cs typeface="Arial" panose="020B0604020202020204" pitchFamily="34" charset="0"/>
              </a:rPr>
              <a:t>Seq</a:t>
            </a:r>
            <a:r>
              <a:rPr lang="en-US"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Identify rare </a:t>
            </a:r>
            <a:r>
              <a:rPr dirty="0" smtClean="0">
                <a:latin typeface="Arial" panose="020B0604020202020204" pitchFamily="34" charset="0"/>
                <a:cs typeface="Arial" panose="020B0604020202020204" pitchFamily="34" charset="0"/>
              </a:rPr>
              <a:t>transcripts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(RNA-</a:t>
            </a:r>
            <a:r>
              <a:rPr lang="en-US" dirty="0" err="1">
                <a:latin typeface="Arial" panose="020B0604020202020204" pitchFamily="34" charset="0"/>
                <a:cs typeface="Arial" panose="020B0604020202020204" pitchFamily="34" charset="0"/>
              </a:rPr>
              <a:t>Seq</a:t>
            </a:r>
            <a:r>
              <a:rPr lang="en-US"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What are the characteristics of </a:t>
            </a:r>
            <a:r>
              <a:rPr lang="en-US" dirty="0" smtClean="0">
                <a:latin typeface="Arial" panose="020B0604020202020204" pitchFamily="34" charset="0"/>
                <a:cs typeface="Arial" panose="020B0604020202020204" pitchFamily="34" charset="0"/>
              </a:rPr>
              <a:t>the organism to study</a:t>
            </a:r>
            <a:r>
              <a:rPr dirty="0" smtClean="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Large, complex genome</a:t>
            </a: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Introns and high-degree of alternative splicing</a:t>
            </a:r>
          </a:p>
          <a:p>
            <a:pPr lvl="1">
              <a:defRPr sz="2800">
                <a:latin typeface="Bookman Old Style"/>
                <a:ea typeface="Bookman Old Style"/>
                <a:cs typeface="Bookman Old Style"/>
                <a:sym typeface="Bookman Old Style"/>
              </a:defRPr>
            </a:pPr>
            <a:r>
              <a:rPr dirty="0">
                <a:latin typeface="Arial" panose="020B0604020202020204" pitchFamily="34" charset="0"/>
                <a:cs typeface="Arial" panose="020B0604020202020204" pitchFamily="34" charset="0"/>
              </a:rPr>
              <a:t>no reference genome or transcriptome</a:t>
            </a:r>
          </a:p>
        </p:txBody>
      </p:sp>
      <p:sp>
        <p:nvSpPr>
          <p:cNvPr id="2" name="Slide Number Placeholder 1"/>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5343503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Experimental design"/>
          <p:cNvSpPr txBox="1">
            <a:spLocks noGrp="1"/>
          </p:cNvSpPr>
          <p:nvPr>
            <p:ph type="title"/>
          </p:nvPr>
        </p:nvSpPr>
        <p:spPr>
          <a:xfrm>
            <a:off x="892969" y="178594"/>
            <a:ext cx="7358063" cy="678656"/>
          </a:xfrm>
          <a:prstGeom prst="rect">
            <a:avLst/>
          </a:prstGeom>
        </p:spPr>
        <p:txBody>
          <a:bodyPr>
            <a:normAutofit fontScale="90000"/>
          </a:bodyPr>
          <a:lstStyle>
            <a:lvl1pPr>
              <a:defRPr sz="4200">
                <a:latin typeface="Bookman Old Style"/>
                <a:ea typeface="Bookman Old Style"/>
                <a:cs typeface="Bookman Old Style"/>
                <a:sym typeface="Bookman Old Style"/>
              </a:defRPr>
            </a:lvl1pPr>
          </a:lstStyle>
          <a:p>
            <a:r>
              <a:rPr lang="en-US" dirty="0" smtClean="0">
                <a:latin typeface="Arial" panose="020B0604020202020204" pitchFamily="34" charset="0"/>
                <a:cs typeface="Arial" panose="020B0604020202020204" pitchFamily="34" charset="0"/>
              </a:rPr>
              <a:t>Experimental design</a:t>
            </a:r>
            <a:endParaRPr dirty="0"/>
          </a:p>
        </p:txBody>
      </p:sp>
      <p:pic>
        <p:nvPicPr>
          <p:cNvPr id="207" name="droppedImage.pdf" descr="droppedImage.pdf"/>
          <p:cNvPicPr>
            <a:picLocks noChangeAspect="1"/>
          </p:cNvPicPr>
          <p:nvPr/>
        </p:nvPicPr>
        <p:blipFill>
          <a:blip r:embed="rId2">
            <a:extLst/>
          </a:blip>
          <a:stretch>
            <a:fillRect/>
          </a:stretch>
        </p:blipFill>
        <p:spPr>
          <a:xfrm>
            <a:off x="0" y="1035844"/>
            <a:ext cx="9189839" cy="4607719"/>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134943811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Depth vs. Cost</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862747359"/>
              </p:ext>
            </p:extLst>
          </p:nvPr>
        </p:nvGraphicFramePr>
        <p:xfrm>
          <a:off x="457200" y="1219200"/>
          <a:ext cx="8410575" cy="5486400"/>
        </p:xfrm>
        <a:graphic>
          <a:graphicData uri="http://schemas.openxmlformats.org/drawingml/2006/table">
            <a:tbl>
              <a:tblPr firstRow="1" bandRow="1">
                <a:tableStyleId>{5C22544A-7EE6-4342-B048-85BDC9FD1C3A}</a:tableStyleId>
              </a:tblPr>
              <a:tblGrid>
                <a:gridCol w="2803525"/>
                <a:gridCol w="2803525"/>
                <a:gridCol w="2803525"/>
              </a:tblGrid>
              <a:tr h="355357">
                <a:tc>
                  <a:txBody>
                    <a:bodyPr/>
                    <a:lstStyle/>
                    <a:p>
                      <a:r>
                        <a:rPr lang="en-US" dirty="0" smtClean="0"/>
                        <a:t>Items</a:t>
                      </a:r>
                      <a:endParaRPr lang="en-US" dirty="0"/>
                    </a:p>
                  </a:txBody>
                  <a:tcPr/>
                </a:tc>
                <a:tc>
                  <a:txBody>
                    <a:bodyPr/>
                    <a:lstStyle/>
                    <a:p>
                      <a:r>
                        <a:rPr lang="en-US" dirty="0" smtClean="0"/>
                        <a:t>Values</a:t>
                      </a:r>
                      <a:endParaRPr lang="en-US" dirty="0"/>
                    </a:p>
                  </a:txBody>
                  <a:tcPr/>
                </a:tc>
                <a:tc>
                  <a:txBody>
                    <a:bodyPr/>
                    <a:lstStyle/>
                    <a:p>
                      <a:r>
                        <a:rPr lang="en-US" dirty="0" smtClean="0"/>
                        <a:t>Cost</a:t>
                      </a:r>
                      <a:endParaRPr lang="en-US" dirty="0"/>
                    </a:p>
                  </a:txBody>
                  <a:tcPr/>
                </a:tc>
              </a:tr>
              <a:tr h="355357">
                <a:tc>
                  <a:txBody>
                    <a:bodyPr/>
                    <a:lstStyle/>
                    <a:p>
                      <a:r>
                        <a:rPr lang="en-US" dirty="0" smtClean="0"/>
                        <a:t># of </a:t>
                      </a:r>
                      <a:r>
                        <a:rPr lang="en-US" dirty="0" err="1" smtClean="0"/>
                        <a:t>flowcell</a:t>
                      </a:r>
                      <a:endParaRPr lang="en-US" dirty="0"/>
                    </a:p>
                  </a:txBody>
                  <a:tcPr/>
                </a:tc>
                <a:tc>
                  <a:txBody>
                    <a:bodyPr/>
                    <a:lstStyle/>
                    <a:p>
                      <a:r>
                        <a:rPr lang="en-US" dirty="0" smtClean="0"/>
                        <a:t>2 (Dual flow cell)</a:t>
                      </a:r>
                      <a:endParaRPr lang="en-US" dirty="0"/>
                    </a:p>
                  </a:txBody>
                  <a:tcPr/>
                </a:tc>
                <a:tc>
                  <a:txBody>
                    <a:bodyPr/>
                    <a:lstStyle/>
                    <a:p>
                      <a:endParaRPr lang="en-US" dirty="0"/>
                    </a:p>
                  </a:txBody>
                  <a:tcPr/>
                </a:tc>
              </a:tr>
              <a:tr h="877909">
                <a:tc>
                  <a:txBody>
                    <a:bodyPr/>
                    <a:lstStyle/>
                    <a:p>
                      <a:r>
                        <a:rPr lang="en-US" dirty="0" smtClean="0"/>
                        <a:t>Reads Passing</a:t>
                      </a:r>
                      <a:r>
                        <a:rPr lang="en-US" baseline="0" dirty="0" smtClean="0"/>
                        <a:t> Filter in </a:t>
                      </a:r>
                      <a:r>
                        <a:rPr lang="en-US" baseline="0" dirty="0" err="1" smtClean="0"/>
                        <a:t>HiSeq</a:t>
                      </a:r>
                      <a:r>
                        <a:rPr lang="en-US" baseline="0" dirty="0" smtClean="0"/>
                        <a:t> 2500</a:t>
                      </a:r>
                      <a:endParaRPr lang="en-US" dirty="0"/>
                    </a:p>
                  </a:txBody>
                  <a:tcPr/>
                </a:tc>
                <a:tc>
                  <a:txBody>
                    <a:bodyPr/>
                    <a:lstStyle/>
                    <a:p>
                      <a:r>
                        <a:rPr lang="en-US" dirty="0" smtClean="0"/>
                        <a:t>600 million</a:t>
                      </a:r>
                      <a:endParaRPr lang="en-US" dirty="0"/>
                    </a:p>
                  </a:txBody>
                  <a:tcPr/>
                </a:tc>
                <a:tc>
                  <a:txBody>
                    <a:bodyPr/>
                    <a:lstStyle/>
                    <a:p>
                      <a:r>
                        <a:rPr lang="en-US" dirty="0" smtClean="0"/>
                        <a:t>$2,000</a:t>
                      </a:r>
                    </a:p>
                    <a:p>
                      <a:r>
                        <a:rPr lang="en-US" dirty="0" smtClean="0"/>
                        <a:t>Rapid run mode (SBS Kit v2, a sequencing reagent) covering 16 samples</a:t>
                      </a:r>
                      <a:endParaRPr lang="en-US" dirty="0"/>
                    </a:p>
                  </a:txBody>
                  <a:tcPr/>
                </a:tc>
              </a:tr>
              <a:tr h="355357">
                <a:tc>
                  <a:txBody>
                    <a:bodyPr/>
                    <a:lstStyle/>
                    <a:p>
                      <a:r>
                        <a:rPr lang="en-US" dirty="0" smtClean="0"/>
                        <a:t>Read</a:t>
                      </a:r>
                      <a:r>
                        <a:rPr lang="en-US" baseline="0" dirty="0" smtClean="0"/>
                        <a:t> length</a:t>
                      </a:r>
                      <a:endParaRPr lang="en-US" dirty="0"/>
                    </a:p>
                  </a:txBody>
                  <a:tcPr/>
                </a:tc>
                <a:tc>
                  <a:txBody>
                    <a:bodyPr/>
                    <a:lstStyle/>
                    <a:p>
                      <a:r>
                        <a:rPr lang="en-US" dirty="0" smtClean="0"/>
                        <a:t>2x100 </a:t>
                      </a:r>
                      <a:r>
                        <a:rPr lang="en-US" dirty="0" err="1" smtClean="0"/>
                        <a:t>bp</a:t>
                      </a:r>
                      <a:endParaRPr lang="en-US" dirty="0"/>
                    </a:p>
                  </a:txBody>
                  <a:tcPr/>
                </a:tc>
                <a:tc>
                  <a:txBody>
                    <a:bodyPr/>
                    <a:lstStyle/>
                    <a:p>
                      <a:endParaRPr lang="en-US" dirty="0"/>
                    </a:p>
                  </a:txBody>
                  <a:tcPr/>
                </a:tc>
              </a:tr>
              <a:tr h="355357">
                <a:tc>
                  <a:txBody>
                    <a:bodyPr/>
                    <a:lstStyle/>
                    <a:p>
                      <a:r>
                        <a:rPr lang="en-US" dirty="0" smtClean="0"/>
                        <a:t>Undetermined index rate</a:t>
                      </a:r>
                      <a:endParaRPr lang="en-US" dirty="0"/>
                    </a:p>
                  </a:txBody>
                  <a:tcPr/>
                </a:tc>
                <a:tc>
                  <a:txBody>
                    <a:bodyPr/>
                    <a:lstStyle/>
                    <a:p>
                      <a:r>
                        <a:rPr lang="en-US" dirty="0" smtClean="0"/>
                        <a:t>0.05</a:t>
                      </a:r>
                      <a:endParaRPr lang="en-US" dirty="0"/>
                    </a:p>
                  </a:txBody>
                  <a:tcPr/>
                </a:tc>
                <a:tc>
                  <a:txBody>
                    <a:bodyPr/>
                    <a:lstStyle/>
                    <a:p>
                      <a:endParaRPr lang="en-US" dirty="0"/>
                    </a:p>
                  </a:txBody>
                  <a:tcPr/>
                </a:tc>
              </a:tr>
              <a:tr h="614536">
                <a:tc>
                  <a:txBody>
                    <a:bodyPr/>
                    <a:lstStyle/>
                    <a:p>
                      <a:r>
                        <a:rPr lang="en-US" dirty="0" smtClean="0"/>
                        <a:t>Region covered</a:t>
                      </a:r>
                      <a:r>
                        <a:rPr lang="en-US" baseline="0" dirty="0" smtClean="0"/>
                        <a:t> by </a:t>
                      </a:r>
                      <a:r>
                        <a:rPr lang="en-US" dirty="0" smtClean="0"/>
                        <a:t>Agilent</a:t>
                      </a:r>
                      <a:r>
                        <a:rPr lang="en-US" baseline="0" dirty="0" smtClean="0"/>
                        <a:t> </a:t>
                      </a:r>
                      <a:r>
                        <a:rPr lang="en-US" baseline="0" dirty="0" err="1" smtClean="0"/>
                        <a:t>SureSelect</a:t>
                      </a:r>
                      <a:r>
                        <a:rPr lang="en-US" baseline="0" dirty="0" smtClean="0"/>
                        <a:t> V6 kit</a:t>
                      </a:r>
                      <a:endParaRPr lang="en-US" dirty="0"/>
                    </a:p>
                  </a:txBody>
                  <a:tcPr/>
                </a:tc>
                <a:tc>
                  <a:txBody>
                    <a:bodyPr/>
                    <a:lstStyle/>
                    <a:p>
                      <a:r>
                        <a:rPr lang="en-US" dirty="0" smtClean="0"/>
                        <a:t>60Mb</a:t>
                      </a:r>
                      <a:endParaRPr lang="en-US" dirty="0"/>
                    </a:p>
                  </a:txBody>
                  <a:tcPr/>
                </a:tc>
                <a:tc>
                  <a:txBody>
                    <a:bodyPr/>
                    <a:lstStyle/>
                    <a:p>
                      <a:r>
                        <a:rPr lang="en-US" dirty="0" smtClean="0"/>
                        <a:t>$4,779</a:t>
                      </a:r>
                      <a:endParaRPr lang="en-US" dirty="0"/>
                    </a:p>
                  </a:txBody>
                  <a:tcPr/>
                </a:tc>
              </a:tr>
              <a:tr h="877909">
                <a:tc>
                  <a:txBody>
                    <a:bodyPr/>
                    <a:lstStyle/>
                    <a:p>
                      <a:r>
                        <a:rPr lang="en-US" dirty="0" smtClean="0"/>
                        <a:t>FASTQ to BAM conversion rate (after </a:t>
                      </a:r>
                      <a:r>
                        <a:rPr lang="en-US" dirty="0" err="1" smtClean="0"/>
                        <a:t>dedup</a:t>
                      </a:r>
                      <a:r>
                        <a:rPr lang="en-US" dirty="0" smtClean="0"/>
                        <a:t>/removing</a:t>
                      </a:r>
                      <a:r>
                        <a:rPr lang="en-US" baseline="0" dirty="0" smtClean="0"/>
                        <a:t> off-target reads)</a:t>
                      </a:r>
                      <a:endParaRPr lang="en-US" dirty="0"/>
                    </a:p>
                  </a:txBody>
                  <a:tcPr/>
                </a:tc>
                <a:tc>
                  <a:txBody>
                    <a:bodyPr/>
                    <a:lstStyle/>
                    <a:p>
                      <a:r>
                        <a:rPr lang="en-US" dirty="0" smtClean="0"/>
                        <a:t>0.75</a:t>
                      </a:r>
                      <a:endParaRPr lang="en-US" dirty="0"/>
                    </a:p>
                  </a:txBody>
                  <a:tcPr/>
                </a:tc>
                <a:tc>
                  <a:txBody>
                    <a:bodyPr/>
                    <a:lstStyle/>
                    <a:p>
                      <a:endParaRPr lang="en-US"/>
                    </a:p>
                  </a:txBody>
                  <a:tcPr/>
                </a:tc>
              </a:tr>
              <a:tr h="614536">
                <a:tc>
                  <a:txBody>
                    <a:bodyPr/>
                    <a:lstStyle/>
                    <a:p>
                      <a:r>
                        <a:rPr lang="en-US" dirty="0" smtClean="0"/>
                        <a:t># of samples to</a:t>
                      </a:r>
                      <a:r>
                        <a:rPr lang="en-US" baseline="0" dirty="0" smtClean="0"/>
                        <a:t> load/</a:t>
                      </a:r>
                      <a:r>
                        <a:rPr lang="en-US" baseline="0" dirty="0" err="1" smtClean="0"/>
                        <a:t>flowcell</a:t>
                      </a:r>
                      <a:endParaRPr lang="en-US" dirty="0"/>
                    </a:p>
                  </a:txBody>
                  <a:tcPr/>
                </a:tc>
                <a:tc>
                  <a:txBody>
                    <a:bodyPr/>
                    <a:lstStyle/>
                    <a:p>
                      <a:r>
                        <a:rPr lang="en-US" dirty="0" smtClean="0"/>
                        <a:t>8</a:t>
                      </a:r>
                      <a:endParaRPr lang="en-US" dirty="0"/>
                    </a:p>
                  </a:txBody>
                  <a:tcPr/>
                </a:tc>
                <a:tc>
                  <a:txBody>
                    <a:bodyPr/>
                    <a:lstStyle/>
                    <a:p>
                      <a:endParaRPr lang="en-US"/>
                    </a:p>
                  </a:txBody>
                  <a:tcPr/>
                </a:tc>
              </a:tr>
              <a:tr h="613355">
                <a:tc>
                  <a:txBody>
                    <a:bodyPr/>
                    <a:lstStyle/>
                    <a:p>
                      <a:r>
                        <a:rPr lang="en-US" dirty="0" smtClean="0"/>
                        <a:t>Expected sequencing depth</a:t>
                      </a:r>
                      <a:endParaRPr lang="en-US" dirty="0"/>
                    </a:p>
                  </a:txBody>
                  <a:tcPr/>
                </a:tc>
                <a:tc>
                  <a:txBody>
                    <a:bodyPr/>
                    <a:lstStyle/>
                    <a:p>
                      <a:r>
                        <a:rPr lang="en-US" dirty="0" smtClean="0"/>
                        <a:t>90x = 600M*200bp*(1-0.05)*0.75/(2*8*60M)</a:t>
                      </a:r>
                      <a:endParaRPr lang="en-US" dirty="0"/>
                    </a:p>
                  </a:txBody>
                  <a:tcPr/>
                </a:tc>
                <a:tc>
                  <a:txBody>
                    <a:bodyPr/>
                    <a:lstStyle/>
                    <a:p>
                      <a:endParaRPr lang="en-US" dirty="0"/>
                    </a:p>
                  </a:txBody>
                  <a:tcPr/>
                </a:tc>
              </a:tr>
            </a:tbl>
          </a:graphicData>
        </a:graphic>
      </p:graphicFrame>
      <p:sp>
        <p:nvSpPr>
          <p:cNvPr id="6" name="Slide Number Placeholder 5"/>
          <p:cNvSpPr>
            <a:spLocks noGrp="1"/>
          </p:cNvSpPr>
          <p:nvPr>
            <p:ph type="sldNum" sz="quarter" idx="12"/>
          </p:nvPr>
        </p:nvSpPr>
        <p:spPr/>
        <p:txBody>
          <a:bodyPr/>
          <a:lstStyle/>
          <a:p>
            <a:fld id="{B8CF2B76-CA25-4524-8320-E11EFA181A62}" type="slidenum">
              <a:rPr lang="en-US" smtClean="0"/>
              <a:t>25</a:t>
            </a:fld>
            <a:endParaRPr lang="en-US"/>
          </a:p>
        </p:txBody>
      </p:sp>
    </p:spTree>
    <p:extLst>
      <p:ext uri="{BB962C8B-B14F-4D97-AF65-F5344CB8AC3E}">
        <p14:creationId xmlns:p14="http://schemas.microsoft.com/office/powerpoint/2010/main" val="4195291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Experimental design"/>
          <p:cNvSpPr txBox="1">
            <a:spLocks noGrp="1"/>
          </p:cNvSpPr>
          <p:nvPr>
            <p:ph type="title"/>
          </p:nvPr>
        </p:nvSpPr>
        <p:spPr>
          <a:xfrm>
            <a:off x="892969" y="178594"/>
            <a:ext cx="7358063" cy="678656"/>
          </a:xfrm>
          <a:prstGeom prst="rect">
            <a:avLst/>
          </a:prstGeom>
        </p:spPr>
        <p:txBody>
          <a:bodyPr>
            <a:normAutofit fontScale="90000"/>
          </a:bodyPr>
          <a:lstStyle>
            <a:lvl1pPr>
              <a:defRPr sz="4200">
                <a:latin typeface="Bookman Old Style"/>
                <a:ea typeface="Bookman Old Style"/>
                <a:cs typeface="Bookman Old Style"/>
                <a:sym typeface="Bookman Old Style"/>
              </a:defRPr>
            </a:lvl1pPr>
          </a:lstStyle>
          <a:p>
            <a:r>
              <a:rPr dirty="0">
                <a:latin typeface="Arial" panose="020B0604020202020204" pitchFamily="34" charset="0"/>
                <a:cs typeface="Arial" panose="020B0604020202020204" pitchFamily="34" charset="0"/>
              </a:rPr>
              <a:t>Experimental design</a:t>
            </a:r>
          </a:p>
        </p:txBody>
      </p:sp>
      <p:sp>
        <p:nvSpPr>
          <p:cNvPr id="201" name="Technical replicates…"/>
          <p:cNvSpPr/>
          <p:nvPr/>
        </p:nvSpPr>
        <p:spPr>
          <a:xfrm>
            <a:off x="303609" y="812601"/>
            <a:ext cx="8527852" cy="546496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marL="401822" indent="-401822">
              <a:spcBef>
                <a:spcPts val="1687"/>
              </a:spcBef>
              <a:buSzPct val="171000"/>
              <a:buFontTx/>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Technical </a:t>
            </a:r>
            <a:r>
              <a:rPr sz="2000" dirty="0" smtClean="0">
                <a:latin typeface="Arial" panose="020B0604020202020204" pitchFamily="34" charset="0"/>
                <a:cs typeface="Arial" panose="020B0604020202020204" pitchFamily="34" charset="0"/>
              </a:rPr>
              <a:t>replicates</a:t>
            </a:r>
            <a:endParaRPr lang="en-US" sz="2000" dirty="0">
              <a:latin typeface="Arial" panose="020B0604020202020204" pitchFamily="34" charset="0"/>
              <a:cs typeface="Arial" panose="020B0604020202020204" pitchFamily="34" charset="0"/>
            </a:endParaRPr>
          </a:p>
          <a:p>
            <a:pPr marL="625056" lvl="1" indent="-401822">
              <a:spcBef>
                <a:spcPts val="1687"/>
              </a:spcBef>
              <a:buSzPct val="171000"/>
              <a:buChar char="-"/>
              <a:defRPr sz="2800">
                <a:latin typeface="Bookman Old Style"/>
                <a:ea typeface="Bookman Old Style"/>
                <a:cs typeface="Bookman Old Style"/>
                <a:sym typeface="Bookman Old Style"/>
              </a:defRPr>
            </a:pPr>
            <a:r>
              <a:rPr lang="en-US" sz="2000" dirty="0" smtClean="0">
                <a:latin typeface="Arial" panose="020B0604020202020204" pitchFamily="34" charset="0"/>
                <a:cs typeface="Arial" panose="020B0604020202020204" pitchFamily="34" charset="0"/>
              </a:rPr>
              <a:t>Identical sample but any variation in both wet lab and dry lab protocols</a:t>
            </a:r>
          </a:p>
          <a:p>
            <a:pPr marL="625056" lvl="1" indent="-401822">
              <a:spcBef>
                <a:spcPts val="1687"/>
              </a:spcBef>
              <a:buSzPct val="171000"/>
              <a:buChar char="-"/>
              <a:defRPr sz="2800">
                <a:latin typeface="Bookman Old Style"/>
                <a:ea typeface="Bookman Old Style"/>
                <a:cs typeface="Bookman Old Style"/>
                <a:sym typeface="Bookman Old Style"/>
              </a:defRPr>
            </a:pPr>
            <a:r>
              <a:rPr sz="2000" dirty="0" smtClean="0">
                <a:latin typeface="Arial" panose="020B0604020202020204" pitchFamily="34" charset="0"/>
                <a:cs typeface="Arial" panose="020B0604020202020204" pitchFamily="34" charset="0"/>
              </a:rPr>
              <a:t>Not needed: low technical variation</a:t>
            </a:r>
          </a:p>
          <a:p>
            <a:pPr marL="937584" lvl="2" indent="-401822">
              <a:spcBef>
                <a:spcPts val="1687"/>
              </a:spcBef>
              <a:buSzPct val="171000"/>
              <a:buFont typeface="Lucida Grande"/>
              <a:buChar char="‣"/>
              <a:defRPr sz="2800">
                <a:latin typeface="Bookman Old Style"/>
                <a:ea typeface="Bookman Old Style"/>
                <a:cs typeface="Bookman Old Style"/>
                <a:sym typeface="Bookman Old Style"/>
              </a:defRPr>
            </a:pPr>
            <a:r>
              <a:rPr sz="2000" dirty="0" smtClean="0">
                <a:latin typeface="Arial" panose="020B0604020202020204" pitchFamily="34" charset="0"/>
                <a:cs typeface="Arial" panose="020B0604020202020204" pitchFamily="34" charset="0"/>
              </a:rPr>
              <a:t>Minimize </a:t>
            </a:r>
            <a:r>
              <a:rPr sz="2000" dirty="0">
                <a:latin typeface="Arial" panose="020B0604020202020204" pitchFamily="34" charset="0"/>
                <a:cs typeface="Arial" panose="020B0604020202020204" pitchFamily="34" charset="0"/>
              </a:rPr>
              <a:t>batch </a:t>
            </a:r>
            <a:r>
              <a:rPr sz="2000" dirty="0" smtClean="0">
                <a:latin typeface="Arial" panose="020B0604020202020204" pitchFamily="34" charset="0"/>
                <a:cs typeface="Arial" panose="020B0604020202020204" pitchFamily="34" charset="0"/>
              </a:rPr>
              <a:t>effects</a:t>
            </a:r>
            <a:r>
              <a:rPr lang="en-US" sz="2000" dirty="0">
                <a:latin typeface="Arial" panose="020B0604020202020204" pitchFamily="34" charset="0"/>
                <a:cs typeface="Arial" panose="020B0604020202020204" pitchFamily="34" charset="0"/>
              </a:rPr>
              <a:t>/</a:t>
            </a:r>
            <a:r>
              <a:rPr sz="2000" dirty="0" smtClean="0">
                <a:latin typeface="Arial" panose="020B0604020202020204" pitchFamily="34" charset="0"/>
                <a:cs typeface="Arial" panose="020B0604020202020204" pitchFamily="34" charset="0"/>
              </a:rPr>
              <a:t>Randomize </a:t>
            </a:r>
            <a:r>
              <a:rPr sz="2000" dirty="0">
                <a:latin typeface="Arial" panose="020B0604020202020204" pitchFamily="34" charset="0"/>
                <a:cs typeface="Arial" panose="020B0604020202020204" pitchFamily="34" charset="0"/>
              </a:rPr>
              <a:t>sample </a:t>
            </a:r>
            <a:r>
              <a:rPr sz="2000" dirty="0" smtClean="0">
                <a:latin typeface="Arial" panose="020B0604020202020204" pitchFamily="34" charset="0"/>
                <a:cs typeface="Arial" panose="020B0604020202020204" pitchFamily="34" charset="0"/>
              </a:rPr>
              <a:t>orders</a:t>
            </a:r>
            <a:endParaRPr lang="en-US" sz="2000" dirty="0" smtClean="0">
              <a:latin typeface="Arial" panose="020B0604020202020204" pitchFamily="34" charset="0"/>
              <a:cs typeface="Arial" panose="020B0604020202020204" pitchFamily="34" charset="0"/>
            </a:endParaRPr>
          </a:p>
          <a:p>
            <a:pPr marL="878662" lvl="2" indent="-342900">
              <a:spcBef>
                <a:spcPts val="1687"/>
              </a:spcBef>
              <a:buSzPct val="171000"/>
              <a:buFont typeface="Arial" panose="020B0604020202020204" pitchFamily="34" charset="0"/>
              <a:buChar char="•"/>
              <a:defRPr sz="2800">
                <a:latin typeface="Bookman Old Style"/>
                <a:ea typeface="Bookman Old Style"/>
                <a:cs typeface="Bookman Old Style"/>
                <a:sym typeface="Bookman Old Style"/>
              </a:defRPr>
            </a:pPr>
            <a:r>
              <a:rPr lang="en-US" sz="2000" dirty="0" smtClean="0">
                <a:latin typeface="Arial" panose="020B0604020202020204" pitchFamily="34" charset="0"/>
                <a:cs typeface="Arial" panose="020B0604020202020204" pitchFamily="34" charset="0"/>
              </a:rPr>
              <a:t>GIAB </a:t>
            </a:r>
            <a:r>
              <a:rPr lang="en-US" sz="2000" dirty="0">
                <a:latin typeface="Arial" panose="020B0604020202020204" pitchFamily="34" charset="0"/>
                <a:cs typeface="Arial" panose="020B0604020202020204" pitchFamily="34" charset="0"/>
              </a:rPr>
              <a:t>as a reference material in clinical </a:t>
            </a:r>
            <a:r>
              <a:rPr lang="en-US" sz="2000" dirty="0" smtClean="0">
                <a:latin typeface="Arial" panose="020B0604020202020204" pitchFamily="34" charset="0"/>
                <a:cs typeface="Arial" panose="020B0604020202020204" pitchFamily="34" charset="0"/>
              </a:rPr>
              <a:t>settings</a:t>
            </a:r>
            <a:endParaRPr sz="2000" dirty="0">
              <a:latin typeface="Arial" panose="020B0604020202020204" pitchFamily="34" charset="0"/>
              <a:cs typeface="Arial" panose="020B0604020202020204" pitchFamily="34" charset="0"/>
            </a:endParaRPr>
          </a:p>
          <a:p>
            <a:pPr marL="401822" indent="-401822">
              <a:spcBef>
                <a:spcPts val="1687"/>
              </a:spcBef>
              <a:buSzPct val="171000"/>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Biological replicates</a:t>
            </a:r>
          </a:p>
          <a:p>
            <a:pPr marL="625056" lvl="1" indent="-401822">
              <a:spcBef>
                <a:spcPts val="1687"/>
              </a:spcBef>
              <a:buSzPct val="171000"/>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Not needed for transcriptome assembly</a:t>
            </a:r>
          </a:p>
          <a:p>
            <a:pPr marL="625056" lvl="1" indent="-401822">
              <a:spcBef>
                <a:spcPts val="1687"/>
              </a:spcBef>
              <a:buSzPct val="171000"/>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Essential for differentially expressed genes discovery</a:t>
            </a:r>
          </a:p>
          <a:p>
            <a:pPr marL="625056" lvl="1" indent="-401822">
              <a:spcBef>
                <a:spcPts val="1687"/>
              </a:spcBef>
              <a:buSzPct val="171000"/>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Difficult to </a:t>
            </a:r>
            <a:r>
              <a:rPr sz="2000" dirty="0" smtClean="0">
                <a:latin typeface="Arial" panose="020B0604020202020204" pitchFamily="34" charset="0"/>
                <a:cs typeface="Arial" panose="020B0604020202020204" pitchFamily="34" charset="0"/>
              </a:rPr>
              <a:t>estimate</a:t>
            </a:r>
            <a:r>
              <a:rPr lang="en-US" sz="2000" dirty="0" smtClean="0">
                <a:latin typeface="Arial" panose="020B0604020202020204" pitchFamily="34" charset="0"/>
                <a:cs typeface="Arial" panose="020B0604020202020204" pitchFamily="34" charset="0"/>
              </a:rPr>
              <a:t>, but …we recommend</a:t>
            </a:r>
            <a:endParaRPr sz="2000" dirty="0">
              <a:latin typeface="Arial" panose="020B0604020202020204" pitchFamily="34" charset="0"/>
              <a:cs typeface="Arial" panose="020B0604020202020204" pitchFamily="34" charset="0"/>
            </a:endParaRPr>
          </a:p>
          <a:p>
            <a:pPr marL="937584" lvl="2" indent="-401822">
              <a:spcBef>
                <a:spcPts val="1687"/>
              </a:spcBef>
              <a:buSzPct val="171000"/>
              <a:buFont typeface="Lucida Grande"/>
              <a:buChar char="‣"/>
              <a:defRPr sz="2800">
                <a:latin typeface="Bookman Old Style"/>
                <a:ea typeface="Bookman Old Style"/>
                <a:cs typeface="Bookman Old Style"/>
                <a:sym typeface="Bookman Old Style"/>
              </a:defRPr>
            </a:pPr>
            <a:r>
              <a:rPr sz="2000" dirty="0">
                <a:latin typeface="Arial" panose="020B0604020202020204" pitchFamily="34" charset="0"/>
                <a:cs typeface="Arial" panose="020B0604020202020204" pitchFamily="34" charset="0"/>
              </a:rPr>
              <a:t>3+ for cell </a:t>
            </a:r>
            <a:r>
              <a:rPr sz="2000" dirty="0" smtClean="0">
                <a:latin typeface="Arial" panose="020B0604020202020204" pitchFamily="34" charset="0"/>
                <a:cs typeface="Arial" panose="020B0604020202020204" pitchFamily="34" charset="0"/>
              </a:rPr>
              <a:t>lines</a:t>
            </a:r>
            <a:r>
              <a:rPr lang="en-US" sz="2000" dirty="0" smtClean="0">
                <a:latin typeface="Arial" panose="020B0604020202020204" pitchFamily="34" charset="0"/>
                <a:cs typeface="Arial" panose="020B0604020202020204" pitchFamily="34" charset="0"/>
              </a:rPr>
              <a:t>, </a:t>
            </a:r>
            <a:r>
              <a:rPr sz="2000" dirty="0" smtClean="0">
                <a:latin typeface="Arial" panose="020B0604020202020204" pitchFamily="34" charset="0"/>
                <a:cs typeface="Arial" panose="020B0604020202020204" pitchFamily="34" charset="0"/>
              </a:rPr>
              <a:t>5</a:t>
            </a:r>
            <a:r>
              <a:rPr sz="2000" dirty="0">
                <a:latin typeface="Arial" panose="020B0604020202020204" pitchFamily="34" charset="0"/>
                <a:cs typeface="Arial" panose="020B0604020202020204" pitchFamily="34" charset="0"/>
              </a:rPr>
              <a:t>+ for inbred </a:t>
            </a:r>
            <a:r>
              <a:rPr sz="2000" dirty="0" smtClean="0">
                <a:latin typeface="Arial" panose="020B0604020202020204" pitchFamily="34" charset="0"/>
                <a:cs typeface="Arial" panose="020B0604020202020204" pitchFamily="34" charset="0"/>
              </a:rPr>
              <a:t>lines</a:t>
            </a:r>
            <a:r>
              <a:rPr lang="en-US" sz="2000" dirty="0" smtClean="0">
                <a:latin typeface="Arial" panose="020B0604020202020204" pitchFamily="34" charset="0"/>
                <a:cs typeface="Arial" panose="020B0604020202020204" pitchFamily="34" charset="0"/>
              </a:rPr>
              <a:t>, </a:t>
            </a:r>
            <a:r>
              <a:rPr sz="2000" dirty="0" smtClean="0">
                <a:latin typeface="Arial" panose="020B0604020202020204" pitchFamily="34" charset="0"/>
                <a:cs typeface="Arial" panose="020B0604020202020204" pitchFamily="34" charset="0"/>
              </a:rPr>
              <a:t>20</a:t>
            </a:r>
            <a:r>
              <a:rPr sz="2000" dirty="0">
                <a:latin typeface="Arial" panose="020B0604020202020204" pitchFamily="34" charset="0"/>
                <a:cs typeface="Arial" panose="020B0604020202020204" pitchFamily="34" charset="0"/>
              </a:rPr>
              <a:t>+ human </a:t>
            </a:r>
            <a:r>
              <a:rPr sz="2000" dirty="0" smtClean="0">
                <a:latin typeface="Arial" panose="020B0604020202020204" pitchFamily="34" charset="0"/>
                <a:cs typeface="Arial" panose="020B0604020202020204" pitchFamily="34" charset="0"/>
              </a:rPr>
              <a:t>samples</a:t>
            </a:r>
            <a:endParaRPr sz="20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84619856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15451"/>
            <a:ext cx="6248400" cy="6511886"/>
          </a:xfrm>
          <a:prstGeom prst="rect">
            <a:avLst/>
          </a:prstGeom>
        </p:spPr>
      </p:pic>
      <p:sp>
        <p:nvSpPr>
          <p:cNvPr id="2" name="TextBox 1"/>
          <p:cNvSpPr txBox="1"/>
          <p:nvPr/>
        </p:nvSpPr>
        <p:spPr>
          <a:xfrm>
            <a:off x="7162800" y="5943600"/>
            <a:ext cx="1295400" cy="369332"/>
          </a:xfrm>
          <a:prstGeom prst="rect">
            <a:avLst/>
          </a:prstGeom>
          <a:noFill/>
        </p:spPr>
        <p:txBody>
          <a:bodyPr wrap="square" rtlCol="0">
            <a:spAutoFit/>
          </a:bodyPr>
          <a:lstStyle/>
          <a:p>
            <a:r>
              <a:rPr lang="en-US" dirty="0" smtClean="0"/>
              <a:t>annotation</a:t>
            </a:r>
            <a:endParaRPr lang="en-US" dirty="0"/>
          </a:p>
        </p:txBody>
      </p:sp>
      <p:cxnSp>
        <p:nvCxnSpPr>
          <p:cNvPr id="5" name="Straight Arrow Connector 4"/>
          <p:cNvCxnSpPr>
            <a:endCxn id="2" idx="1"/>
          </p:cNvCxnSpPr>
          <p:nvPr/>
        </p:nvCxnSpPr>
        <p:spPr>
          <a:xfrm>
            <a:off x="6781800" y="6128266"/>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6948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enemangenom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425" y="2948842"/>
            <a:ext cx="5229975" cy="3528158"/>
          </a:xfrm>
          <a:prstGeom prst="rect">
            <a:avLst/>
          </a:prstGeom>
        </p:spPr>
      </p:pic>
      <p:sp>
        <p:nvSpPr>
          <p:cNvPr id="3" name="Slide Number Placeholder 2"/>
          <p:cNvSpPr>
            <a:spLocks noGrp="1"/>
          </p:cNvSpPr>
          <p:nvPr>
            <p:ph type="sldNum" sz="quarter" idx="12"/>
          </p:nvPr>
        </p:nvSpPr>
        <p:spPr/>
        <p:txBody>
          <a:bodyPr/>
          <a:lstStyle/>
          <a:p>
            <a:fld id="{B8CF2B76-CA25-4524-8320-E11EFA181A62}" type="slidenum">
              <a:rPr lang="en-US" smtClean="0"/>
              <a:t>28</a:t>
            </a:fld>
            <a:endParaRPr lang="en-US"/>
          </a:p>
        </p:txBody>
      </p:sp>
      <p:sp>
        <p:nvSpPr>
          <p:cNvPr id="2" name="TextBox 1"/>
          <p:cNvSpPr txBox="1"/>
          <p:nvPr/>
        </p:nvSpPr>
        <p:spPr>
          <a:xfrm>
            <a:off x="685800" y="412255"/>
            <a:ext cx="7696200" cy="2308324"/>
          </a:xfrm>
          <a:prstGeom prst="rect">
            <a:avLst/>
          </a:prstGeom>
          <a:noFill/>
        </p:spPr>
        <p:txBody>
          <a:bodyPr wrap="square" rtlCol="0">
            <a:spAutoFit/>
          </a:bodyPr>
          <a:lstStyle/>
          <a:p>
            <a:pPr algn="ctr"/>
            <a:r>
              <a:rPr lang="en-US" sz="3600" b="1" dirty="0" smtClean="0"/>
              <a:t>Bioinformatics role</a:t>
            </a:r>
            <a:endParaRPr lang="en-US" sz="3200" b="1" dirty="0" smtClean="0"/>
          </a:p>
          <a:p>
            <a:pPr algn="ctr"/>
            <a:endParaRPr lang="en-US" b="1" dirty="0" smtClean="0"/>
          </a:p>
          <a:p>
            <a:pPr marL="285750" indent="-285750">
              <a:buFont typeface="Arial" panose="020B0604020202020204" pitchFamily="34" charset="0"/>
              <a:buChar char="•"/>
            </a:pPr>
            <a:r>
              <a:rPr lang="en-US" dirty="0"/>
              <a:t>To reduce both cost and time to narrow down a potential hypothesis</a:t>
            </a:r>
            <a:endParaRPr lang="en-US" dirty="0" smtClean="0"/>
          </a:p>
          <a:p>
            <a:pPr marL="285750" indent="-285750">
              <a:buFont typeface="Arial" panose="020B0604020202020204" pitchFamily="34" charset="0"/>
              <a:buChar char="•"/>
            </a:pPr>
            <a:r>
              <a:rPr lang="en-US" dirty="0" smtClean="0"/>
              <a:t>vs. To </a:t>
            </a:r>
            <a:r>
              <a:rPr lang="en-US" dirty="0"/>
              <a:t>discover a significant signal from heterogeneous massive </a:t>
            </a:r>
            <a:r>
              <a:rPr lang="en-US" dirty="0" smtClean="0"/>
              <a:t>data in mathematical model or statistical analysis</a:t>
            </a:r>
          </a:p>
          <a:p>
            <a:pPr marL="285750" indent="-285750">
              <a:buFont typeface="Arial" panose="020B0604020202020204" pitchFamily="34" charset="0"/>
              <a:buChar char="•"/>
            </a:pPr>
            <a:r>
              <a:rPr lang="en-US" dirty="0" smtClean="0"/>
              <a:t>Connecting dots among routine analysis modules</a:t>
            </a:r>
          </a:p>
          <a:p>
            <a:pPr marL="285750" indent="-285750">
              <a:buFont typeface="Arial" panose="020B0604020202020204" pitchFamily="34" charset="0"/>
              <a:buChar char="•"/>
            </a:pPr>
            <a:r>
              <a:rPr lang="en-US" dirty="0" smtClean="0"/>
              <a:t>Implementation: Data process and visualization (Java, C++, </a:t>
            </a:r>
            <a:r>
              <a:rPr lang="en-US" dirty="0"/>
              <a:t>P</a:t>
            </a:r>
            <a:r>
              <a:rPr lang="en-US" dirty="0" smtClean="0"/>
              <a:t>erl, Python, R …)</a:t>
            </a:r>
          </a:p>
        </p:txBody>
      </p:sp>
    </p:spTree>
    <p:extLst>
      <p:ext uri="{BB962C8B-B14F-4D97-AF65-F5344CB8AC3E}">
        <p14:creationId xmlns:p14="http://schemas.microsoft.com/office/powerpoint/2010/main" val="2460643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NGS technology</a:t>
            </a:r>
            <a:endParaRPr lang="en-US" dirty="0"/>
          </a:p>
        </p:txBody>
      </p:sp>
      <p:sp>
        <p:nvSpPr>
          <p:cNvPr id="3" name="Content Placeholder 2"/>
          <p:cNvSpPr>
            <a:spLocks noGrp="1"/>
          </p:cNvSpPr>
          <p:nvPr>
            <p:ph idx="1"/>
          </p:nvPr>
        </p:nvSpPr>
        <p:spPr/>
        <p:txBody>
          <a:bodyPr/>
          <a:lstStyle/>
          <a:p>
            <a:r>
              <a:rPr lang="en-US" dirty="0" smtClean="0"/>
              <a:t>Next Generation Sequencing (NGS): </a:t>
            </a:r>
          </a:p>
          <a:p>
            <a:pPr lvl="1"/>
            <a:r>
              <a:rPr lang="en-US" dirty="0" smtClean="0"/>
              <a:t>High Throughput (</a:t>
            </a:r>
            <a:r>
              <a:rPr lang="en-US" dirty="0" err="1" smtClean="0"/>
              <a:t>Tbp</a:t>
            </a:r>
            <a:r>
              <a:rPr lang="en-US" dirty="0" smtClean="0"/>
              <a:t> per run)</a:t>
            </a:r>
          </a:p>
          <a:p>
            <a:pPr lvl="1"/>
            <a:r>
              <a:rPr lang="en-US" dirty="0" smtClean="0"/>
              <a:t>High Fidelity</a:t>
            </a:r>
          </a:p>
          <a:p>
            <a:pPr lvl="1"/>
            <a:r>
              <a:rPr lang="en-US" dirty="0" smtClean="0"/>
              <a:t>RNA </a:t>
            </a:r>
            <a:r>
              <a:rPr lang="en-US" dirty="0" err="1" smtClean="0"/>
              <a:t>seq</a:t>
            </a:r>
            <a:endParaRPr lang="en-US" dirty="0" smtClean="0"/>
          </a:p>
          <a:p>
            <a:pPr lvl="1"/>
            <a:r>
              <a:rPr lang="en-US" dirty="0" smtClean="0"/>
              <a:t>Illumina, Roche 454, </a:t>
            </a:r>
            <a:r>
              <a:rPr lang="en-US" dirty="0" err="1" smtClean="0"/>
              <a:t>SOLiD</a:t>
            </a:r>
            <a:r>
              <a:rPr lang="en-US" dirty="0" smtClean="0"/>
              <a:t>, etc.</a:t>
            </a:r>
          </a:p>
          <a:p>
            <a:r>
              <a:rPr lang="en-US" dirty="0" smtClean="0"/>
              <a:t>New Technologies: </a:t>
            </a:r>
            <a:r>
              <a:rPr lang="en-US" dirty="0" err="1" smtClean="0"/>
              <a:t>Nanopore</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29</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581025" y="4648200"/>
            <a:ext cx="7648575" cy="1933575"/>
          </a:xfrm>
          <a:prstGeom prst="rect">
            <a:avLst/>
          </a:prstGeom>
        </p:spPr>
      </p:pic>
      <p:sp>
        <p:nvSpPr>
          <p:cNvPr id="6" name="TextBox 5"/>
          <p:cNvSpPr txBox="1"/>
          <p:nvPr/>
        </p:nvSpPr>
        <p:spPr>
          <a:xfrm>
            <a:off x="228600" y="6581775"/>
            <a:ext cx="8991600" cy="307777"/>
          </a:xfrm>
          <a:prstGeom prst="rect">
            <a:avLst/>
          </a:prstGeom>
          <a:noFill/>
        </p:spPr>
        <p:txBody>
          <a:bodyPr wrap="square" rtlCol="0">
            <a:spAutoFit/>
          </a:bodyPr>
          <a:lstStyle/>
          <a:p>
            <a:r>
              <a:rPr lang="en-US" sz="1400" dirty="0"/>
              <a:t>https://</a:t>
            </a:r>
            <a:r>
              <a:rPr lang="en-US" sz="1400" dirty="0" smtClean="0"/>
              <a:t>www.illumina.com/content/dam/illumine-marketing/documents/products/illumina_sequencing_introduction.pdf</a:t>
            </a:r>
            <a:endParaRPr lang="en-US" sz="1400" dirty="0"/>
          </a:p>
        </p:txBody>
      </p:sp>
    </p:spTree>
    <p:extLst>
      <p:ext uri="{BB962C8B-B14F-4D97-AF65-F5344CB8AC3E}">
        <p14:creationId xmlns:p14="http://schemas.microsoft.com/office/powerpoint/2010/main" val="2566781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9 to 9:20: Setup connection</a:t>
            </a:r>
          </a:p>
          <a:p>
            <a:r>
              <a:rPr lang="en-US" dirty="0" smtClean="0"/>
              <a:t>9:20 to 10:30 Introduction to Bioinformatics</a:t>
            </a:r>
          </a:p>
          <a:p>
            <a:r>
              <a:rPr lang="en-US" dirty="0" smtClean="0"/>
              <a:t>10:40 to 11:20 Linux Basics</a:t>
            </a:r>
          </a:p>
          <a:p>
            <a:r>
              <a:rPr lang="en-US" dirty="0" smtClean="0"/>
              <a:t>11:25 </a:t>
            </a:r>
            <a:r>
              <a:rPr lang="en-US" dirty="0"/>
              <a:t>to </a:t>
            </a:r>
            <a:r>
              <a:rPr lang="en-US" dirty="0" smtClean="0"/>
              <a:t>12 Bash Shell Scripts</a:t>
            </a:r>
          </a:p>
          <a:p>
            <a:r>
              <a:rPr lang="en-US" dirty="0" smtClean="0"/>
              <a:t>Lunch</a:t>
            </a:r>
          </a:p>
          <a:p>
            <a:r>
              <a:rPr lang="en-US" dirty="0" smtClean="0"/>
              <a:t>1 </a:t>
            </a:r>
            <a:r>
              <a:rPr lang="en-US" dirty="0"/>
              <a:t>to </a:t>
            </a:r>
            <a:r>
              <a:rPr lang="en-US" dirty="0" smtClean="0"/>
              <a:t>1:50 QC FASTQ files</a:t>
            </a:r>
          </a:p>
          <a:p>
            <a:r>
              <a:rPr lang="en-US" dirty="0"/>
              <a:t>2</a:t>
            </a:r>
            <a:r>
              <a:rPr lang="en-US" dirty="0" smtClean="0"/>
              <a:t> </a:t>
            </a:r>
            <a:r>
              <a:rPr lang="en-US" dirty="0"/>
              <a:t>to </a:t>
            </a:r>
            <a:r>
              <a:rPr lang="en-US" dirty="0" smtClean="0"/>
              <a:t>2:25 : Alignments</a:t>
            </a:r>
          </a:p>
          <a:p>
            <a:r>
              <a:rPr lang="en-US" dirty="0" smtClean="0"/>
              <a:t>2:30 to 3:00 : Post processing alignments</a:t>
            </a:r>
          </a:p>
          <a:p>
            <a:r>
              <a:rPr lang="en-US" dirty="0" smtClean="0"/>
              <a:t>3:05 </a:t>
            </a:r>
            <a:r>
              <a:rPr lang="en-US" dirty="0"/>
              <a:t>to </a:t>
            </a:r>
            <a:r>
              <a:rPr lang="en-US" dirty="0" smtClean="0"/>
              <a:t>3:35 : GATK variant calls</a:t>
            </a:r>
          </a:p>
          <a:p>
            <a:r>
              <a:rPr lang="en-US" dirty="0" smtClean="0"/>
              <a:t>3:45 </a:t>
            </a:r>
            <a:r>
              <a:rPr lang="en-US" dirty="0"/>
              <a:t>to </a:t>
            </a:r>
            <a:r>
              <a:rPr lang="en-US" dirty="0" smtClean="0"/>
              <a:t>4:30 : VCF and annotation</a:t>
            </a:r>
          </a:p>
          <a:p>
            <a:r>
              <a:rPr lang="en-US" dirty="0" smtClean="0"/>
              <a:t>4:40 </a:t>
            </a:r>
            <a:r>
              <a:rPr lang="en-US" dirty="0"/>
              <a:t>to </a:t>
            </a:r>
            <a:r>
              <a:rPr lang="en-US" dirty="0" smtClean="0"/>
              <a:t>5:00 : Question/Answer</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3</a:t>
            </a:fld>
            <a:endParaRPr lang="en-US"/>
          </a:p>
        </p:txBody>
      </p:sp>
    </p:spTree>
    <p:extLst>
      <p:ext uri="{BB962C8B-B14F-4D97-AF65-F5344CB8AC3E}">
        <p14:creationId xmlns:p14="http://schemas.microsoft.com/office/powerpoint/2010/main" val="1397060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3" name="Content Placeholder 2"/>
          <p:cNvSpPr>
            <a:spLocks noGrp="1"/>
          </p:cNvSpPr>
          <p:nvPr>
            <p:ph idx="1"/>
          </p:nvPr>
        </p:nvSpPr>
        <p:spPr/>
        <p:txBody>
          <a:bodyPr/>
          <a:lstStyle/>
          <a:p>
            <a:r>
              <a:rPr lang="en-US" dirty="0" smtClean="0"/>
              <a:t>DNA Fragments (200-600bp) sequenced</a:t>
            </a:r>
          </a:p>
          <a:p>
            <a:r>
              <a:rPr lang="en-US" dirty="0" smtClean="0"/>
              <a:t>Fluorescently-labeled dNTPs</a:t>
            </a:r>
          </a:p>
          <a:p>
            <a:r>
              <a:rPr lang="en-US" dirty="0" smtClean="0"/>
              <a:t>Parallelization of reads across millions of fragments</a:t>
            </a:r>
          </a:p>
          <a:p>
            <a:r>
              <a:rPr lang="en-US" dirty="0" smtClean="0"/>
              <a:t>Alignment of reads is required after sequencing.</a:t>
            </a:r>
          </a:p>
          <a:p>
            <a:r>
              <a:rPr lang="en-US" dirty="0" smtClean="0"/>
              <a:t>Paired-End Sequencing</a:t>
            </a:r>
          </a:p>
          <a:p>
            <a:pPr lvl="1"/>
            <a:r>
              <a:rPr lang="en-US" dirty="0" smtClean="0"/>
              <a:t>Reverse strand is also read</a:t>
            </a:r>
          </a:p>
        </p:txBody>
      </p:sp>
      <p:sp>
        <p:nvSpPr>
          <p:cNvPr id="4" name="Slide Number Placeholder 3"/>
          <p:cNvSpPr>
            <a:spLocks noGrp="1"/>
          </p:cNvSpPr>
          <p:nvPr>
            <p:ph type="sldNum" sz="quarter" idx="12"/>
          </p:nvPr>
        </p:nvSpPr>
        <p:spPr/>
        <p:txBody>
          <a:bodyPr/>
          <a:lstStyle/>
          <a:p>
            <a:fld id="{B8CF2B76-CA25-4524-8320-E11EFA181A62}" type="slidenum">
              <a:rPr lang="en-US" smtClean="0"/>
              <a:t>30</a:t>
            </a:fld>
            <a:endParaRPr lang="en-US"/>
          </a:p>
        </p:txBody>
      </p:sp>
      <p:pic>
        <p:nvPicPr>
          <p:cNvPr id="5" name="Illumina_MiSeqTM_CopyRight2011.tiff" descr="Illumina_MiSeqTM_CopyRight2011.tiff"/>
          <p:cNvPicPr>
            <a:picLocks noChangeAspect="1"/>
          </p:cNvPicPr>
          <p:nvPr/>
        </p:nvPicPr>
        <p:blipFill>
          <a:blip r:embed="rId3">
            <a:clrChange>
              <a:clrFrom>
                <a:srgbClr val="FEFEFE"/>
              </a:clrFrom>
              <a:clrTo>
                <a:srgbClr val="FEFEFE">
                  <a:alpha val="0"/>
                </a:srgbClr>
              </a:clrTo>
            </a:clrChange>
            <a:extLst/>
          </a:blip>
          <a:stretch>
            <a:fillRect/>
          </a:stretch>
        </p:blipFill>
        <p:spPr>
          <a:xfrm>
            <a:off x="5715000" y="3786064"/>
            <a:ext cx="3166003" cy="2677500"/>
          </a:xfrm>
          <a:prstGeom prst="rect">
            <a:avLst/>
          </a:prstGeom>
          <a:ln w="12700">
            <a:miter lim="400000"/>
          </a:ln>
        </p:spPr>
      </p:pic>
    </p:spTree>
    <p:extLst>
      <p:ext uri="{BB962C8B-B14F-4D97-AF65-F5344CB8AC3E}">
        <p14:creationId xmlns:p14="http://schemas.microsoft.com/office/powerpoint/2010/main" val="3000638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31</a:t>
            </a:fld>
            <a:endParaRPr lang="en-US"/>
          </a:p>
        </p:txBody>
      </p:sp>
      <p:pic>
        <p:nvPicPr>
          <p:cNvPr id="6" name="Picture 5"/>
          <p:cNvPicPr>
            <a:picLocks noChangeAspect="1"/>
          </p:cNvPicPr>
          <p:nvPr/>
        </p:nvPicPr>
        <p:blipFill>
          <a:blip r:embed="rId3"/>
          <a:stretch>
            <a:fillRect/>
          </a:stretch>
        </p:blipFill>
        <p:spPr>
          <a:xfrm>
            <a:off x="114300" y="1144126"/>
            <a:ext cx="8915400" cy="5681741"/>
          </a:xfrm>
          <a:prstGeom prst="rect">
            <a:avLst/>
          </a:prstGeom>
        </p:spPr>
      </p:pic>
      <p:sp>
        <p:nvSpPr>
          <p:cNvPr id="7" name="TextBox 6"/>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1642746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32</a:t>
            </a:fld>
            <a:endParaRPr lang="en-US"/>
          </a:p>
        </p:txBody>
      </p:sp>
      <p:pic>
        <p:nvPicPr>
          <p:cNvPr id="3" name="Picture 2"/>
          <p:cNvPicPr>
            <a:picLocks noChangeAspect="1"/>
          </p:cNvPicPr>
          <p:nvPr/>
        </p:nvPicPr>
        <p:blipFill>
          <a:blip r:embed="rId3"/>
          <a:stretch>
            <a:fillRect/>
          </a:stretch>
        </p:blipFill>
        <p:spPr>
          <a:xfrm>
            <a:off x="76200" y="1193904"/>
            <a:ext cx="8991600" cy="5740296"/>
          </a:xfrm>
          <a:prstGeom prst="rect">
            <a:avLst/>
          </a:prstGeom>
        </p:spPr>
      </p:pic>
      <p:sp>
        <p:nvSpPr>
          <p:cNvPr id="5" name="TextBox 4"/>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3840512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33</a:t>
            </a:fld>
            <a:endParaRPr lang="en-US"/>
          </a:p>
        </p:txBody>
      </p:sp>
      <p:pic>
        <p:nvPicPr>
          <p:cNvPr id="3" name="Picture 2"/>
          <p:cNvPicPr>
            <a:picLocks noChangeAspect="1"/>
          </p:cNvPicPr>
          <p:nvPr/>
        </p:nvPicPr>
        <p:blipFill>
          <a:blip r:embed="rId2"/>
          <a:stretch>
            <a:fillRect/>
          </a:stretch>
        </p:blipFill>
        <p:spPr>
          <a:xfrm>
            <a:off x="81643" y="1147590"/>
            <a:ext cx="8980714" cy="5715000"/>
          </a:xfrm>
          <a:prstGeom prst="rect">
            <a:avLst/>
          </a:prstGeom>
        </p:spPr>
      </p:pic>
      <p:sp>
        <p:nvSpPr>
          <p:cNvPr id="5" name="TextBox 4"/>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3563765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34</a:t>
            </a:fld>
            <a:endParaRPr lang="en-US"/>
          </a:p>
        </p:txBody>
      </p:sp>
      <p:pic>
        <p:nvPicPr>
          <p:cNvPr id="3" name="Picture 2"/>
          <p:cNvPicPr>
            <a:picLocks noChangeAspect="1"/>
          </p:cNvPicPr>
          <p:nvPr/>
        </p:nvPicPr>
        <p:blipFill>
          <a:blip r:embed="rId3"/>
          <a:stretch>
            <a:fillRect/>
          </a:stretch>
        </p:blipFill>
        <p:spPr>
          <a:xfrm>
            <a:off x="95250" y="1167839"/>
            <a:ext cx="8953500" cy="5690161"/>
          </a:xfrm>
          <a:prstGeom prst="rect">
            <a:avLst/>
          </a:prstGeom>
        </p:spPr>
      </p:pic>
      <p:sp>
        <p:nvSpPr>
          <p:cNvPr id="5" name="TextBox 4"/>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17649988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35</a:t>
            </a:fld>
            <a:endParaRPr lang="en-US"/>
          </a:p>
        </p:txBody>
      </p:sp>
      <p:pic>
        <p:nvPicPr>
          <p:cNvPr id="3" name="Picture 2"/>
          <p:cNvPicPr>
            <a:picLocks noChangeAspect="1"/>
          </p:cNvPicPr>
          <p:nvPr/>
        </p:nvPicPr>
        <p:blipFill>
          <a:blip r:embed="rId2"/>
          <a:stretch>
            <a:fillRect/>
          </a:stretch>
        </p:blipFill>
        <p:spPr>
          <a:xfrm>
            <a:off x="133473" y="1143000"/>
            <a:ext cx="8877054" cy="5656499"/>
          </a:xfrm>
          <a:prstGeom prst="rect">
            <a:avLst/>
          </a:prstGeom>
        </p:spPr>
      </p:pic>
      <p:sp>
        <p:nvSpPr>
          <p:cNvPr id="5" name="TextBox 4"/>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858619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Illumina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36</a:t>
            </a:fld>
            <a:endParaRPr lang="en-US"/>
          </a:p>
        </p:txBody>
      </p:sp>
      <p:pic>
        <p:nvPicPr>
          <p:cNvPr id="3" name="Picture 2"/>
          <p:cNvPicPr>
            <a:picLocks noChangeAspect="1"/>
          </p:cNvPicPr>
          <p:nvPr/>
        </p:nvPicPr>
        <p:blipFill>
          <a:blip r:embed="rId2"/>
          <a:stretch>
            <a:fillRect/>
          </a:stretch>
        </p:blipFill>
        <p:spPr>
          <a:xfrm>
            <a:off x="114300" y="1163824"/>
            <a:ext cx="8915400" cy="5694176"/>
          </a:xfrm>
          <a:prstGeom prst="rect">
            <a:avLst/>
          </a:prstGeom>
        </p:spPr>
      </p:pic>
      <p:sp>
        <p:nvSpPr>
          <p:cNvPr id="5" name="TextBox 4"/>
          <p:cNvSpPr txBox="1"/>
          <p:nvPr/>
        </p:nvSpPr>
        <p:spPr>
          <a:xfrm>
            <a:off x="2166651" y="6578897"/>
            <a:ext cx="7010400" cy="307777"/>
          </a:xfrm>
          <a:prstGeom prst="rect">
            <a:avLst/>
          </a:prstGeom>
          <a:noFill/>
        </p:spPr>
        <p:txBody>
          <a:bodyPr wrap="square" rtlCol="0">
            <a:spAutoFit/>
          </a:bodyPr>
          <a:lstStyle/>
          <a:p>
            <a:r>
              <a:rPr lang="en-US" sz="1400" dirty="0"/>
              <a:t>https://www.illumina.com/documents/products/techspotlights/techspotlight_sequencing.pdf</a:t>
            </a:r>
          </a:p>
        </p:txBody>
      </p:sp>
    </p:spTree>
    <p:extLst>
      <p:ext uri="{BB962C8B-B14F-4D97-AF65-F5344CB8AC3E}">
        <p14:creationId xmlns:p14="http://schemas.microsoft.com/office/powerpoint/2010/main" val="1205036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Nanopore</a:t>
            </a:r>
            <a:r>
              <a:rPr lang="en-US" dirty="0" smtClean="0"/>
              <a:t> Sequencing</a:t>
            </a:r>
            <a:endParaRPr lang="en-US" dirty="0"/>
          </a:p>
        </p:txBody>
      </p:sp>
      <p:sp>
        <p:nvSpPr>
          <p:cNvPr id="3" name="Content Placeholder 2"/>
          <p:cNvSpPr>
            <a:spLocks noGrp="1"/>
          </p:cNvSpPr>
          <p:nvPr>
            <p:ph idx="1"/>
          </p:nvPr>
        </p:nvSpPr>
        <p:spPr/>
        <p:txBody>
          <a:bodyPr>
            <a:normAutofit lnSpcReduction="10000"/>
          </a:bodyPr>
          <a:lstStyle/>
          <a:p>
            <a:r>
              <a:rPr lang="en-US" dirty="0" smtClean="0"/>
              <a:t>Real-Time sequencing</a:t>
            </a:r>
          </a:p>
          <a:p>
            <a:r>
              <a:rPr lang="en-US" dirty="0" smtClean="0"/>
              <a:t>Long reads (100kbp+)</a:t>
            </a:r>
          </a:p>
          <a:p>
            <a:pPr lvl="1"/>
            <a:r>
              <a:rPr lang="en-US" dirty="0" smtClean="0"/>
              <a:t>Detect gene fusions</a:t>
            </a:r>
          </a:p>
          <a:p>
            <a:r>
              <a:rPr lang="en-US" dirty="0" smtClean="0"/>
              <a:t>Simple sample prep</a:t>
            </a:r>
          </a:p>
          <a:p>
            <a:pPr marL="914400" lvl="1" indent="-514350">
              <a:buFont typeface="+mj-lt"/>
              <a:buAutoNum type="arabicPeriod"/>
            </a:pPr>
            <a:r>
              <a:rPr lang="en-US" dirty="0"/>
              <a:t>Tag DNA fragments with beads</a:t>
            </a:r>
          </a:p>
          <a:p>
            <a:pPr marL="914400" lvl="1" indent="-514350">
              <a:buFont typeface="+mj-lt"/>
              <a:buAutoNum type="arabicPeriod"/>
            </a:pPr>
            <a:r>
              <a:rPr lang="en-US" dirty="0"/>
              <a:t>Ligate DNA fragments to helper proteins</a:t>
            </a:r>
          </a:p>
          <a:p>
            <a:pPr marL="914400" lvl="1" indent="-514350">
              <a:buFont typeface="+mj-lt"/>
              <a:buAutoNum type="arabicPeriod"/>
            </a:pPr>
            <a:r>
              <a:rPr lang="en-US" dirty="0"/>
              <a:t>Load sample into </a:t>
            </a:r>
            <a:r>
              <a:rPr lang="en-US" dirty="0" err="1"/>
              <a:t>flowcell</a:t>
            </a:r>
            <a:endParaRPr lang="en-US" dirty="0"/>
          </a:p>
          <a:p>
            <a:pPr marL="914400" lvl="1" indent="-514350">
              <a:buFont typeface="+mj-lt"/>
              <a:buAutoNum type="arabicPeriod"/>
            </a:pPr>
            <a:r>
              <a:rPr lang="en-US" dirty="0" smtClean="0"/>
              <a:t>Run</a:t>
            </a:r>
          </a:p>
          <a:p>
            <a:r>
              <a:rPr lang="en-US" dirty="0" smtClean="0"/>
              <a:t>Accuracy is highly dependent on algorithm.</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1417638"/>
            <a:ext cx="2619856" cy="2452840"/>
          </a:xfrm>
          <a:prstGeom prst="rect">
            <a:avLst/>
          </a:prstGeom>
        </p:spPr>
      </p:pic>
    </p:spTree>
    <p:extLst>
      <p:ext uri="{BB962C8B-B14F-4D97-AF65-F5344CB8AC3E}">
        <p14:creationId xmlns:p14="http://schemas.microsoft.com/office/powerpoint/2010/main" val="2506139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Nanopore</a:t>
            </a:r>
            <a:r>
              <a:rPr lang="en-US" dirty="0" smtClean="0"/>
              <a:t> Sequencing</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62" y="2343943"/>
            <a:ext cx="6924675" cy="3038475"/>
          </a:xfrm>
          <a:prstGeom prst="rect">
            <a:avLst/>
          </a:prstGeom>
        </p:spPr>
      </p:pic>
      <p:sp>
        <p:nvSpPr>
          <p:cNvPr id="6" name="TextBox 5"/>
          <p:cNvSpPr txBox="1"/>
          <p:nvPr/>
        </p:nvSpPr>
        <p:spPr>
          <a:xfrm>
            <a:off x="5828841" y="6231135"/>
            <a:ext cx="3309651" cy="307777"/>
          </a:xfrm>
          <a:prstGeom prst="rect">
            <a:avLst/>
          </a:prstGeom>
          <a:noFill/>
        </p:spPr>
        <p:txBody>
          <a:bodyPr wrap="square" rtlCol="0">
            <a:spAutoFit/>
          </a:bodyPr>
          <a:lstStyle/>
          <a:p>
            <a:r>
              <a:rPr lang="en-US" sz="1400" dirty="0"/>
              <a:t>https://nanoporetech.com/how-it-works</a:t>
            </a:r>
          </a:p>
        </p:txBody>
      </p:sp>
    </p:spTree>
    <p:extLst>
      <p:ext uri="{BB962C8B-B14F-4D97-AF65-F5344CB8AC3E}">
        <p14:creationId xmlns:p14="http://schemas.microsoft.com/office/powerpoint/2010/main" val="2776542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Alignments</a:t>
            </a:r>
            <a:endParaRPr lang="en-US" dirty="0"/>
          </a:p>
        </p:txBody>
      </p:sp>
      <p:sp>
        <p:nvSpPr>
          <p:cNvPr id="3" name="Content Placeholder 2"/>
          <p:cNvSpPr>
            <a:spLocks noGrp="1"/>
          </p:cNvSpPr>
          <p:nvPr>
            <p:ph idx="1"/>
          </p:nvPr>
        </p:nvSpPr>
        <p:spPr/>
        <p:txBody>
          <a:bodyPr/>
          <a:lstStyle/>
          <a:p>
            <a:r>
              <a:rPr lang="en-US" dirty="0" smtClean="0"/>
              <a:t>Yunku Yeu, Ph.D</a:t>
            </a:r>
            <a:endParaRPr lang="en-US" dirty="0"/>
          </a:p>
        </p:txBody>
      </p:sp>
      <p:sp>
        <p:nvSpPr>
          <p:cNvPr id="4" name="Slide Number Placeholder 3"/>
          <p:cNvSpPr>
            <a:spLocks noGrp="1"/>
          </p:cNvSpPr>
          <p:nvPr>
            <p:ph type="sldNum" sz="quarter" idx="12"/>
          </p:nvPr>
        </p:nvSpPr>
        <p:spPr/>
        <p:txBody>
          <a:bodyPr/>
          <a:lstStyle/>
          <a:p>
            <a:fld id="{B8CF2B76-CA25-4524-8320-E11EFA181A62}" type="slidenum">
              <a:rPr lang="en-US" smtClean="0"/>
              <a:t>39</a:t>
            </a:fld>
            <a:endParaRPr lang="en-US"/>
          </a:p>
        </p:txBody>
      </p:sp>
    </p:spTree>
    <p:extLst>
      <p:ext uri="{BB962C8B-B14F-4D97-AF65-F5344CB8AC3E}">
        <p14:creationId xmlns:p14="http://schemas.microsoft.com/office/powerpoint/2010/main" val="1248645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and Setup</a:t>
            </a:r>
            <a:endParaRPr lang="en-US" dirty="0"/>
          </a:p>
        </p:txBody>
      </p:sp>
      <p:sp>
        <p:nvSpPr>
          <p:cNvPr id="3" name="Content Placeholder 2"/>
          <p:cNvSpPr>
            <a:spLocks noGrp="1"/>
          </p:cNvSpPr>
          <p:nvPr>
            <p:ph idx="1"/>
          </p:nvPr>
        </p:nvSpPr>
        <p:spPr/>
        <p:txBody>
          <a:bodyPr>
            <a:normAutofit/>
          </a:bodyPr>
          <a:lstStyle/>
          <a:p>
            <a:r>
              <a:rPr lang="en-US" dirty="0" smtClean="0"/>
              <a:t>Survey the computational skill</a:t>
            </a:r>
          </a:p>
          <a:p>
            <a:r>
              <a:rPr lang="en-US" dirty="0" smtClean="0"/>
              <a:t>Form a group with two</a:t>
            </a:r>
          </a:p>
          <a:p>
            <a:r>
              <a:rPr lang="en-US" dirty="0" smtClean="0"/>
              <a:t>Anybody does not bring a CCF-certified laptop?</a:t>
            </a:r>
          </a:p>
          <a:p>
            <a:r>
              <a:rPr lang="en-US" dirty="0" smtClean="0"/>
              <a:t>Connect to CCF network</a:t>
            </a:r>
          </a:p>
          <a:p>
            <a:r>
              <a:rPr lang="en-US" dirty="0" smtClean="0"/>
              <a:t>Assigning Linux server IP address to each of you</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4</a:t>
            </a:fld>
            <a:endParaRPr lang="en-US"/>
          </a:p>
        </p:txBody>
      </p:sp>
    </p:spTree>
    <p:extLst>
      <p:ext uri="{BB962C8B-B14F-4D97-AF65-F5344CB8AC3E}">
        <p14:creationId xmlns:p14="http://schemas.microsoft.com/office/powerpoint/2010/main" val="3687461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pPr algn="l"/>
            <a:r>
              <a:rPr lang="en-US" sz="36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alignment?</a:t>
            </a:r>
            <a:endPar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40</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smtClean="0"/>
              <a:t>01/19/2018</a:t>
            </a:r>
            <a:endParaRPr lang="en-US" dirty="0"/>
          </a:p>
        </p:txBody>
      </p:sp>
      <p:sp>
        <p:nvSpPr>
          <p:cNvPr id="13" name="Content Placeholder 3"/>
          <p:cNvSpPr txBox="1">
            <a:spLocks/>
          </p:cNvSpPr>
          <p:nvPr/>
        </p:nvSpPr>
        <p:spPr>
          <a:xfrm>
            <a:off x="457200" y="1371600"/>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2" indent="-342900"/>
            <a:r>
              <a:rPr lang="en-US" kern="100" dirty="0" smtClean="0">
                <a:latin typeface="Franklin Gothic Medium" panose="020B0603020102020204" pitchFamily="34" charset="0"/>
              </a:rPr>
              <a:t>How to compare these two sequences?</a:t>
            </a:r>
          </a:p>
          <a:p>
            <a:pPr marL="457200" lvl="3" indent="0">
              <a:buFont typeface="Arial" panose="020B0604020202020204" pitchFamily="34" charset="0"/>
              <a:buNone/>
            </a:pPr>
            <a:endParaRPr lang="en-US" kern="100" dirty="0" smtClean="0">
              <a:latin typeface="Franklin Gothic Medium" panose="020B0603020102020204" pitchFamily="34" charset="0"/>
            </a:endParaRPr>
          </a:p>
          <a:p>
            <a:pPr marL="1714500" lvl="5" indent="-342900"/>
            <a:endParaRPr lang="en-US" kern="100" dirty="0" smtClean="0">
              <a:latin typeface="Franklin Gothic Medium" panose="020B0603020102020204" pitchFamily="34" charset="0"/>
            </a:endParaRPr>
          </a:p>
          <a:p>
            <a:pPr marL="1371600" lvl="3" indent="0">
              <a:buFont typeface="Arial" panose="020B0604020202020204" pitchFamily="34" charse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pic>
        <p:nvPicPr>
          <p:cNvPr id="5" name="Picture 4"/>
          <p:cNvPicPr>
            <a:picLocks noChangeAspect="1"/>
          </p:cNvPicPr>
          <p:nvPr/>
        </p:nvPicPr>
        <p:blipFill>
          <a:blip r:embed="rId2"/>
          <a:stretch>
            <a:fillRect/>
          </a:stretch>
        </p:blipFill>
        <p:spPr>
          <a:xfrm>
            <a:off x="838200" y="1970051"/>
            <a:ext cx="5943600" cy="1089097"/>
          </a:xfrm>
          <a:prstGeom prst="rect">
            <a:avLst/>
          </a:prstGeom>
        </p:spPr>
      </p:pic>
      <p:grpSp>
        <p:nvGrpSpPr>
          <p:cNvPr id="22" name="Group 21"/>
          <p:cNvGrpSpPr/>
          <p:nvPr/>
        </p:nvGrpSpPr>
        <p:grpSpPr>
          <a:xfrm>
            <a:off x="2133600" y="2293882"/>
            <a:ext cx="4495800" cy="677918"/>
            <a:chOff x="2133600" y="2293882"/>
            <a:chExt cx="4495800" cy="677918"/>
          </a:xfrm>
        </p:grpSpPr>
        <p:cxnSp>
          <p:nvCxnSpPr>
            <p:cNvPr id="12" name="Straight Connector 11"/>
            <p:cNvCxnSpPr/>
            <p:nvPr/>
          </p:nvCxnSpPr>
          <p:spPr>
            <a:xfrm>
              <a:off x="4191000" y="29718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33600" y="2971800"/>
              <a:ext cx="1447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74730" y="2298612"/>
              <a:ext cx="15686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34000" y="2293882"/>
              <a:ext cx="1295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Rectangle 1027"/>
          <p:cNvSpPr txBox="1">
            <a:spLocks noChangeArrowheads="1"/>
          </p:cNvSpPr>
          <p:nvPr/>
        </p:nvSpPr>
        <p:spPr>
          <a:xfrm>
            <a:off x="471389" y="3282494"/>
            <a:ext cx="8382000" cy="26611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latin typeface="Franklin Gothic Medium" panose="020B0603020102020204" pitchFamily="34" charset="0"/>
              </a:rPr>
              <a:t>A possible alignment</a:t>
            </a:r>
          </a:p>
          <a:p>
            <a:pPr lvl="1"/>
            <a:r>
              <a:rPr lang="en-US" sz="2000" dirty="0" smtClean="0">
                <a:latin typeface="Courier New" charset="0"/>
              </a:rPr>
              <a:t>ACGTCTGAT</a:t>
            </a:r>
            <a:r>
              <a:rPr lang="en-US" sz="2000" b="1" dirty="0" smtClean="0">
                <a:latin typeface="Courier New" charset="0"/>
              </a:rPr>
              <a:t>A</a:t>
            </a:r>
            <a:r>
              <a:rPr lang="en-US" sz="2000" dirty="0" smtClean="0">
                <a:latin typeface="Courier New" charset="0"/>
              </a:rPr>
              <a:t>CGCCGTAT</a:t>
            </a:r>
            <a:r>
              <a:rPr lang="en-US" sz="2000" b="1" dirty="0" smtClean="0">
                <a:latin typeface="Courier New" charset="0"/>
              </a:rPr>
              <a:t>A</a:t>
            </a:r>
            <a:r>
              <a:rPr lang="en-US" sz="2000" dirty="0" smtClean="0">
                <a:latin typeface="Courier New" charset="0"/>
              </a:rPr>
              <a:t>GTCTATCT</a:t>
            </a:r>
            <a:br>
              <a:rPr lang="en-US" sz="2000" dirty="0" smtClean="0">
                <a:latin typeface="Courier New" charset="0"/>
              </a:rPr>
            </a:br>
            <a:r>
              <a:rPr lang="en-US" sz="2000" dirty="0" smtClean="0">
                <a:latin typeface="Courier New" charset="0"/>
              </a:rPr>
              <a:t>    ||||| |||   || ||||||||</a:t>
            </a:r>
            <a:br>
              <a:rPr lang="en-US" sz="2000" dirty="0" smtClean="0">
                <a:latin typeface="Courier New" charset="0"/>
              </a:rPr>
            </a:br>
            <a:r>
              <a:rPr lang="en-US" sz="2000" dirty="0" smtClean="0">
                <a:latin typeface="Courier New" charset="0"/>
              </a:rPr>
              <a:t>----CTGAT</a:t>
            </a:r>
            <a:r>
              <a:rPr lang="en-US" sz="2000" b="1" dirty="0" smtClean="0">
                <a:latin typeface="Courier New" charset="0"/>
              </a:rPr>
              <a:t>T</a:t>
            </a:r>
            <a:r>
              <a:rPr lang="en-US" sz="2000" dirty="0" smtClean="0">
                <a:latin typeface="Courier New" charset="0"/>
              </a:rPr>
              <a:t>CGC---AT</a:t>
            </a:r>
            <a:r>
              <a:rPr lang="en-US" sz="2000" b="1" dirty="0" smtClean="0">
                <a:latin typeface="Courier New" charset="0"/>
              </a:rPr>
              <a:t>C</a:t>
            </a:r>
            <a:r>
              <a:rPr lang="en-US" sz="2000" dirty="0" smtClean="0">
                <a:latin typeface="Courier New" charset="0"/>
              </a:rPr>
              <a:t>GTCTATCT</a:t>
            </a:r>
          </a:p>
          <a:p>
            <a:pPr lvl="2"/>
            <a:r>
              <a:rPr lang="en-US" sz="1600" dirty="0" smtClean="0">
                <a:latin typeface="Franklin Gothic Medium" panose="020B0603020102020204" pitchFamily="34" charset="0"/>
              </a:rPr>
              <a:t>Matches:  18 </a:t>
            </a:r>
            <a:r>
              <a:rPr lang="en-US" sz="1600" dirty="0" smtClean="0">
                <a:latin typeface="Franklin Gothic Medium" panose="020B0603020102020204" pitchFamily="34" charset="0"/>
                <a:cs typeface="Times New Roman" charset="0"/>
              </a:rPr>
              <a:t>× (+1)</a:t>
            </a:r>
            <a:endParaRPr lang="en-US" sz="1600" dirty="0" smtClean="0">
              <a:latin typeface="Franklin Gothic Medium" panose="020B0603020102020204" pitchFamily="34" charset="0"/>
            </a:endParaRPr>
          </a:p>
          <a:p>
            <a:pPr lvl="2"/>
            <a:r>
              <a:rPr lang="en-US" sz="1600" dirty="0" smtClean="0">
                <a:latin typeface="Franklin Gothic Medium" panose="020B0603020102020204" pitchFamily="34" charset="0"/>
              </a:rPr>
              <a:t>Mismatches:  2 </a:t>
            </a:r>
            <a:r>
              <a:rPr lang="en-US" sz="1600" dirty="0" smtClean="0">
                <a:latin typeface="Franklin Gothic Medium" panose="020B0603020102020204" pitchFamily="34" charset="0"/>
                <a:cs typeface="Times New Roman" charset="0"/>
              </a:rPr>
              <a:t>× 0</a:t>
            </a:r>
          </a:p>
          <a:p>
            <a:pPr lvl="2"/>
            <a:r>
              <a:rPr lang="en-US" sz="1600" dirty="0" smtClean="0">
                <a:latin typeface="Franklin Gothic Medium" panose="020B0603020102020204" pitchFamily="34" charset="0"/>
                <a:cs typeface="Times New Roman" charset="0"/>
              </a:rPr>
              <a:t>Gaps: 7 × (</a:t>
            </a:r>
            <a:r>
              <a:rPr lang="en-US" sz="1600" dirty="0" smtClean="0">
                <a:latin typeface="Franklin Gothic Medium" panose="020B0603020102020204" pitchFamily="34" charset="0"/>
              </a:rPr>
              <a:t>–</a:t>
            </a:r>
            <a:r>
              <a:rPr lang="en-US" sz="1600" dirty="0" smtClean="0">
                <a:latin typeface="Franklin Gothic Medium" panose="020B0603020102020204" pitchFamily="34" charset="0"/>
                <a:cs typeface="Times New Roman" charset="0"/>
              </a:rPr>
              <a:t> 1)</a:t>
            </a:r>
            <a:endParaRPr lang="en-US" sz="1600" dirty="0">
              <a:latin typeface="Franklin Gothic Medium" panose="020B0603020102020204" pitchFamily="34" charset="0"/>
              <a:cs typeface="Times New Roman" charset="0"/>
            </a:endParaRPr>
          </a:p>
        </p:txBody>
      </p:sp>
      <p:sp>
        <p:nvSpPr>
          <p:cNvPr id="24" name="Text Box 1028"/>
          <p:cNvSpPr txBox="1">
            <a:spLocks noChangeArrowheads="1"/>
          </p:cNvSpPr>
          <p:nvPr/>
        </p:nvSpPr>
        <p:spPr bwMode="auto">
          <a:xfrm>
            <a:off x="3810000" y="4876800"/>
            <a:ext cx="2590800" cy="46166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dirty="0">
                <a:effectLst>
                  <a:outerShdw blurRad="38100" dist="38100" dir="2700000" algn="tl">
                    <a:srgbClr val="DDDDDD"/>
                  </a:outerShdw>
                </a:effectLst>
                <a:latin typeface="Times New Roman" charset="0"/>
              </a:rPr>
              <a:t>Score = +11</a:t>
            </a:r>
          </a:p>
        </p:txBody>
      </p:sp>
      <p:sp>
        <p:nvSpPr>
          <p:cNvPr id="25" name="TextBox 24"/>
          <p:cNvSpPr txBox="1"/>
          <p:nvPr/>
        </p:nvSpPr>
        <p:spPr>
          <a:xfrm>
            <a:off x="670478" y="5712767"/>
            <a:ext cx="6644896" cy="830997"/>
          </a:xfrm>
          <a:prstGeom prst="rect">
            <a:avLst/>
          </a:prstGeom>
          <a:noFill/>
        </p:spPr>
        <p:txBody>
          <a:bodyPr wrap="none" rtlCol="0">
            <a:spAutoFit/>
          </a:bodyPr>
          <a:lstStyle/>
          <a:p>
            <a:r>
              <a:rPr lang="en-US" sz="2400" b="1" dirty="0" smtClean="0">
                <a:latin typeface="Franklin Gothic Medium" panose="020B0603020102020204" pitchFamily="34" charset="0"/>
              </a:rPr>
              <a:t>Alignment: a method for arranging of sequences </a:t>
            </a:r>
            <a:br>
              <a:rPr lang="en-US" sz="2400" b="1" dirty="0" smtClean="0">
                <a:latin typeface="Franklin Gothic Medium" panose="020B0603020102020204" pitchFamily="34" charset="0"/>
              </a:rPr>
            </a:br>
            <a:r>
              <a:rPr lang="en-US" sz="2400" b="1" dirty="0" smtClean="0">
                <a:latin typeface="Franklin Gothic Medium" panose="020B0603020102020204" pitchFamily="34" charset="0"/>
              </a:rPr>
              <a:t>                    to identify similar regions</a:t>
            </a:r>
            <a:endParaRPr lang="en-US" sz="2400" b="1" dirty="0">
              <a:latin typeface="Franklin Gothic Medium" panose="020B0603020102020204" pitchFamily="34" charset="0"/>
            </a:endParaRPr>
          </a:p>
        </p:txBody>
      </p:sp>
    </p:spTree>
    <p:extLst>
      <p:ext uri="{BB962C8B-B14F-4D97-AF65-F5344CB8AC3E}">
        <p14:creationId xmlns:p14="http://schemas.microsoft.com/office/powerpoint/2010/main" val="1236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1905000"/>
            <a:ext cx="7531100" cy="1092200"/>
          </a:xfrm>
          <a:prstGeom prst="rect">
            <a:avLst/>
          </a:prstGeom>
        </p:spPr>
      </p:pic>
      <p:pic>
        <p:nvPicPr>
          <p:cNvPr id="6" name="Picture 5"/>
          <p:cNvPicPr>
            <a:picLocks noChangeAspect="1"/>
          </p:cNvPicPr>
          <p:nvPr/>
        </p:nvPicPr>
        <p:blipFill>
          <a:blip r:embed="rId3"/>
          <a:stretch>
            <a:fillRect/>
          </a:stretch>
        </p:blipFill>
        <p:spPr>
          <a:xfrm>
            <a:off x="800100" y="3355181"/>
            <a:ext cx="8343900" cy="1206500"/>
          </a:xfrm>
          <a:prstGeom prst="rect">
            <a:avLst/>
          </a:prstGeom>
        </p:spPr>
      </p:pic>
      <p:sp>
        <p:nvSpPr>
          <p:cNvPr id="2" name="Title 1"/>
          <p:cNvSpPr>
            <a:spLocks noGrp="1"/>
          </p:cNvSpPr>
          <p:nvPr>
            <p:ph type="title"/>
          </p:nvPr>
        </p:nvSpPr>
        <p:spPr>
          <a:xfrm>
            <a:off x="457200" y="274638"/>
            <a:ext cx="8534400" cy="1143000"/>
          </a:xfrm>
        </p:spPr>
        <p:txBody>
          <a:bodyPr>
            <a:noAutofit/>
          </a:bodyPr>
          <a:lstStyle/>
          <a:p>
            <a:pPr algn="l"/>
            <a:r>
              <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Overview of Sequence </a:t>
            </a:r>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alignment</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41</a:t>
            </a:fld>
            <a:endParaRPr lang="en-US" dirty="0"/>
          </a:p>
        </p:txBody>
      </p:sp>
      <p:sp>
        <p:nvSpPr>
          <p:cNvPr id="10" name="Content Placeholder 3"/>
          <p:cNvSpPr>
            <a:spLocks noGrp="1"/>
          </p:cNvSpPr>
          <p:nvPr>
            <p:ph idx="1"/>
          </p:nvPr>
        </p:nvSpPr>
        <p:spPr>
          <a:xfrm>
            <a:off x="457200" y="1219200"/>
            <a:ext cx="8229600" cy="4906963"/>
          </a:xfrm>
        </p:spPr>
        <p:txBody>
          <a:bodyPr>
            <a:normAutofit/>
          </a:bodyPr>
          <a:lstStyle/>
          <a:p>
            <a:pPr marL="342900" lvl="2" indent="-342900"/>
            <a:r>
              <a:rPr lang="en-US" kern="100" dirty="0" smtClean="0">
                <a:latin typeface="Franklin Gothic Medium" panose="020B0603020102020204" pitchFamily="34" charset="0"/>
              </a:rPr>
              <a:t>Global vs. local alignment</a:t>
            </a:r>
          </a:p>
          <a:p>
            <a:pPr marL="800100" lvl="3" indent="-342900"/>
            <a:r>
              <a:rPr lang="en-US" kern="100" dirty="0" smtClean="0">
                <a:latin typeface="Franklin Gothic Medium" panose="020B0603020102020204" pitchFamily="34" charset="0"/>
              </a:rPr>
              <a:t>Global alignment : alignment from end to end</a:t>
            </a:r>
          </a:p>
          <a:p>
            <a:pPr marL="800100" lvl="3" indent="-342900"/>
            <a:endParaRPr lang="en-US" kern="100" dirty="0">
              <a:latin typeface="Franklin Gothic Medium" panose="020B0603020102020204" pitchFamily="34" charset="0"/>
            </a:endParaRPr>
          </a:p>
          <a:p>
            <a:pPr marL="800100" lvl="3" indent="-342900"/>
            <a:endParaRPr lang="en-US" kern="100" dirty="0" smtClean="0">
              <a:latin typeface="Franklin Gothic Medium" panose="020B0603020102020204" pitchFamily="34" charset="0"/>
            </a:endParaRPr>
          </a:p>
          <a:p>
            <a:pPr marL="800100" lvl="3" indent="-342900"/>
            <a:endParaRPr lang="en-US" kern="100" dirty="0">
              <a:latin typeface="Franklin Gothic Medium" panose="020B0603020102020204" pitchFamily="34" charset="0"/>
            </a:endParaRPr>
          </a:p>
          <a:p>
            <a:pPr marL="800100" lvl="3" indent="-342900"/>
            <a:r>
              <a:rPr lang="en-US" kern="100" dirty="0" smtClean="0">
                <a:latin typeface="Franklin Gothic Medium" panose="020B0603020102020204" pitchFamily="34" charset="0"/>
              </a:rPr>
              <a:t>Local alignment: better alignment to find conserved segment</a:t>
            </a:r>
          </a:p>
          <a:p>
            <a:pPr marL="800100" lvl="3" indent="-342900"/>
            <a:endParaRPr lang="en-US" kern="100" dirty="0" smtClean="0">
              <a:latin typeface="Franklin Gothic Medium" panose="020B0603020102020204" pitchFamily="34" charset="0"/>
            </a:endParaRPr>
          </a:p>
          <a:p>
            <a:pPr marL="800100" lvl="3" indent="-342900"/>
            <a:endParaRPr lang="en-US" sz="2000" kern="100" dirty="0" smtClean="0">
              <a:latin typeface="Franklin Gothic Medium" panose="020B0603020102020204" pitchFamily="34" charset="0"/>
            </a:endParaRPr>
          </a:p>
          <a:p>
            <a:pPr marL="1371600" lvl="3" inden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sp>
        <p:nvSpPr>
          <p:cNvPr id="9" name="Date Placeholder 5"/>
          <p:cNvSpPr>
            <a:spLocks noGrp="1"/>
          </p:cNvSpPr>
          <p:nvPr>
            <p:ph type="dt" sz="half" idx="10"/>
          </p:nvPr>
        </p:nvSpPr>
        <p:spPr>
          <a:xfrm>
            <a:off x="457200" y="6356350"/>
            <a:ext cx="2133600" cy="365125"/>
          </a:xfrm>
        </p:spPr>
        <p:txBody>
          <a:bodyPr/>
          <a:lstStyle/>
          <a:p>
            <a:r>
              <a:rPr lang="en-US" dirty="0"/>
              <a:t>01/19/2018</a:t>
            </a:r>
          </a:p>
        </p:txBody>
      </p:sp>
      <p:pic>
        <p:nvPicPr>
          <p:cNvPr id="5" name="Picture 4"/>
          <p:cNvPicPr>
            <a:picLocks noChangeAspect="1"/>
          </p:cNvPicPr>
          <p:nvPr/>
        </p:nvPicPr>
        <p:blipFill>
          <a:blip r:embed="rId4"/>
          <a:stretch>
            <a:fillRect/>
          </a:stretch>
        </p:blipFill>
        <p:spPr>
          <a:xfrm>
            <a:off x="952500" y="4617776"/>
            <a:ext cx="7922172" cy="888467"/>
          </a:xfrm>
          <a:prstGeom prst="rect">
            <a:avLst/>
          </a:prstGeom>
        </p:spPr>
      </p:pic>
      <p:sp>
        <p:nvSpPr>
          <p:cNvPr id="12" name="TextBox 11"/>
          <p:cNvSpPr txBox="1"/>
          <p:nvPr/>
        </p:nvSpPr>
        <p:spPr>
          <a:xfrm>
            <a:off x="4381500" y="5475237"/>
            <a:ext cx="2274533" cy="369332"/>
          </a:xfrm>
          <a:prstGeom prst="rect">
            <a:avLst/>
          </a:prstGeom>
          <a:noFill/>
        </p:spPr>
        <p:txBody>
          <a:bodyPr wrap="none" rtlCol="0">
            <a:spAutoFit/>
          </a:bodyPr>
          <a:lstStyle/>
          <a:p>
            <a:r>
              <a:rPr lang="en-US" i="1" dirty="0" smtClean="0">
                <a:latin typeface="Franklin Gothic Medium" panose="020B0603020102020204" pitchFamily="34" charset="0"/>
              </a:rPr>
              <a:t>Short read alignment</a:t>
            </a:r>
            <a:endParaRPr lang="en-US" i="1" dirty="0">
              <a:latin typeface="Franklin Gothic Medium" panose="020B0603020102020204" pitchFamily="34" charset="0"/>
            </a:endParaRPr>
          </a:p>
        </p:txBody>
      </p:sp>
    </p:spTree>
    <p:extLst>
      <p:ext uri="{BB962C8B-B14F-4D97-AF65-F5344CB8AC3E}">
        <p14:creationId xmlns:p14="http://schemas.microsoft.com/office/powerpoint/2010/main" val="1485883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pPr algn="l"/>
            <a:r>
              <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Overview of Sequence alignment</a:t>
            </a:r>
          </a:p>
        </p:txBody>
      </p:sp>
      <p:sp>
        <p:nvSpPr>
          <p:cNvPr id="7" name="Slide Number Placeholder 6"/>
          <p:cNvSpPr>
            <a:spLocks noGrp="1"/>
          </p:cNvSpPr>
          <p:nvPr>
            <p:ph type="sldNum" sz="quarter" idx="12"/>
          </p:nvPr>
        </p:nvSpPr>
        <p:spPr/>
        <p:txBody>
          <a:bodyPr/>
          <a:lstStyle/>
          <a:p>
            <a:fld id="{B8CF2B76-CA25-4524-8320-E11EFA181A62}" type="slidenum">
              <a:rPr lang="en-US" smtClean="0"/>
              <a:t>42</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smtClean="0"/>
              <a:t>01/19/2018</a:t>
            </a:r>
            <a:endParaRPr lang="en-US" dirty="0"/>
          </a:p>
        </p:txBody>
      </p:sp>
      <p:sp>
        <p:nvSpPr>
          <p:cNvPr id="3" name="TextBox 2"/>
          <p:cNvSpPr txBox="1"/>
          <p:nvPr/>
        </p:nvSpPr>
        <p:spPr>
          <a:xfrm>
            <a:off x="2057400" y="4923184"/>
            <a:ext cx="5943600" cy="1200329"/>
          </a:xfrm>
          <a:prstGeom prst="rect">
            <a:avLst/>
          </a:prstGeom>
          <a:noFill/>
        </p:spPr>
        <p:txBody>
          <a:bodyPr wrap="square" rtlCol="0">
            <a:spAutoFit/>
          </a:bodyPr>
          <a:lstStyle/>
          <a:p>
            <a:r>
              <a:rPr lang="en-US" dirty="0" smtClean="0">
                <a:latin typeface="Franklin Gothic Medium" panose="020B0603020102020204" pitchFamily="34" charset="0"/>
              </a:rPr>
              <a:t>Short read alignment: A jigsaw puzzle</a:t>
            </a:r>
          </a:p>
          <a:p>
            <a:r>
              <a:rPr lang="en-US" dirty="0" smtClean="0">
                <a:latin typeface="Franklin Gothic Medium" panose="020B0603020102020204" pitchFamily="34" charset="0"/>
              </a:rPr>
              <a:t> - Pieces are compared to </a:t>
            </a:r>
            <a:r>
              <a:rPr lang="en-US" b="1" u="sng" dirty="0" smtClean="0">
                <a:latin typeface="Franklin Gothic Medium" panose="020B0603020102020204" pitchFamily="34" charset="0"/>
              </a:rPr>
              <a:t>the original image</a:t>
            </a:r>
          </a:p>
          <a:p>
            <a:endParaRPr lang="en-US" dirty="0" smtClean="0">
              <a:latin typeface="Franklin Gothic Medium" panose="020B0603020102020204" pitchFamily="34" charset="0"/>
            </a:endParaRPr>
          </a:p>
          <a:p>
            <a:r>
              <a:rPr lang="en-US" dirty="0" smtClean="0">
                <a:latin typeface="Franklin Gothic Medium" panose="020B0603020102020204" pitchFamily="34" charset="0"/>
              </a:rPr>
              <a:t>+ The pieces </a:t>
            </a:r>
            <a:r>
              <a:rPr lang="en-US" b="1" u="sng" dirty="0" smtClean="0">
                <a:latin typeface="Franklin Gothic Medium" panose="020B0603020102020204" pitchFamily="34" charset="0"/>
              </a:rPr>
              <a:t>may be slightly different </a:t>
            </a:r>
            <a:r>
              <a:rPr lang="en-US" dirty="0" smtClean="0">
                <a:latin typeface="Franklin Gothic Medium" panose="020B0603020102020204" pitchFamily="34" charset="0"/>
              </a:rPr>
              <a:t>to the original image</a:t>
            </a:r>
            <a:endParaRPr lang="en-US" dirty="0">
              <a:latin typeface="Franklin Gothic Medium" panose="020B0603020102020204" pitchFamily="34"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r="2111"/>
          <a:stretch/>
        </p:blipFill>
        <p:spPr>
          <a:xfrm>
            <a:off x="381000" y="1906927"/>
            <a:ext cx="3941781" cy="2956524"/>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r="2500"/>
          <a:stretch/>
        </p:blipFill>
        <p:spPr>
          <a:xfrm>
            <a:off x="5105400" y="1905000"/>
            <a:ext cx="3936445" cy="2966352"/>
          </a:xfrm>
          <a:prstGeom prst="rect">
            <a:avLst/>
          </a:prstGeom>
        </p:spPr>
      </p:pic>
      <p:sp>
        <p:nvSpPr>
          <p:cNvPr id="13" name="Content Placeholder 3"/>
          <p:cNvSpPr txBox="1">
            <a:spLocks/>
          </p:cNvSpPr>
          <p:nvPr/>
        </p:nvSpPr>
        <p:spPr>
          <a:xfrm>
            <a:off x="457200" y="1371600"/>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2" indent="-342900"/>
            <a:r>
              <a:rPr lang="en-US" kern="100" dirty="0" smtClean="0">
                <a:latin typeface="Franklin Gothic Medium" panose="020B0603020102020204" pitchFamily="34" charset="0"/>
              </a:rPr>
              <a:t>Short read alignment</a:t>
            </a:r>
          </a:p>
          <a:p>
            <a:pPr marL="457200" lvl="3" indent="0">
              <a:buFont typeface="Arial" panose="020B0604020202020204" pitchFamily="34" charset="0"/>
              <a:buNone/>
            </a:pPr>
            <a:endParaRPr lang="en-US" kern="100" dirty="0" smtClean="0">
              <a:latin typeface="Franklin Gothic Medium" panose="020B0603020102020204" pitchFamily="34" charset="0"/>
            </a:endParaRPr>
          </a:p>
          <a:p>
            <a:pPr marL="1714500" lvl="5" indent="-342900"/>
            <a:endParaRPr lang="en-US" kern="100" dirty="0" smtClean="0">
              <a:latin typeface="Franklin Gothic Medium" panose="020B0603020102020204" pitchFamily="34" charset="0"/>
            </a:endParaRPr>
          </a:p>
          <a:p>
            <a:pPr marL="800100" lvl="3" indent="-342900"/>
            <a:endParaRPr lang="en-US" kern="100" dirty="0" smtClean="0">
              <a:latin typeface="Franklin Gothic Medium" panose="020B0603020102020204" pitchFamily="34" charset="0"/>
            </a:endParaRPr>
          </a:p>
          <a:p>
            <a:pPr marL="1371600" lvl="3" indent="0">
              <a:buFont typeface="Arial" panose="020B0604020202020204" pitchFamily="34" charse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cxnSp>
        <p:nvCxnSpPr>
          <p:cNvPr id="5" name="Straight Arrow Connector 4"/>
          <p:cNvCxnSpPr>
            <a:stCxn id="14" idx="3"/>
            <a:endCxn id="15" idx="1"/>
          </p:cNvCxnSpPr>
          <p:nvPr/>
        </p:nvCxnSpPr>
        <p:spPr>
          <a:xfrm>
            <a:off x="4322781" y="3385189"/>
            <a:ext cx="782619" cy="2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143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pPr algn="l"/>
            <a:r>
              <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Overview of Sequence alignment</a:t>
            </a:r>
          </a:p>
        </p:txBody>
      </p:sp>
      <p:sp>
        <p:nvSpPr>
          <p:cNvPr id="7" name="Slide Number Placeholder 6"/>
          <p:cNvSpPr>
            <a:spLocks noGrp="1"/>
          </p:cNvSpPr>
          <p:nvPr>
            <p:ph type="sldNum" sz="quarter" idx="12"/>
          </p:nvPr>
        </p:nvSpPr>
        <p:spPr/>
        <p:txBody>
          <a:bodyPr/>
          <a:lstStyle/>
          <a:p>
            <a:fld id="{B8CF2B76-CA25-4524-8320-E11EFA181A62}" type="slidenum">
              <a:rPr lang="en-US" smtClean="0"/>
              <a:t>43</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a:t>01/19/2018</a:t>
            </a:r>
          </a:p>
        </p:txBody>
      </p:sp>
      <p:pic>
        <p:nvPicPr>
          <p:cNvPr id="3" name="Picture 2"/>
          <p:cNvPicPr>
            <a:picLocks noChangeAspect="1"/>
          </p:cNvPicPr>
          <p:nvPr/>
        </p:nvPicPr>
        <p:blipFill>
          <a:blip r:embed="rId2"/>
          <a:stretch>
            <a:fillRect/>
          </a:stretch>
        </p:blipFill>
        <p:spPr>
          <a:xfrm>
            <a:off x="914400" y="1219200"/>
            <a:ext cx="7543800" cy="4646136"/>
          </a:xfrm>
          <a:prstGeom prst="rect">
            <a:avLst/>
          </a:prstGeom>
        </p:spPr>
      </p:pic>
      <p:cxnSp>
        <p:nvCxnSpPr>
          <p:cNvPr id="5" name="Straight Arrow Connector 4"/>
          <p:cNvCxnSpPr/>
          <p:nvPr/>
        </p:nvCxnSpPr>
        <p:spPr>
          <a:xfrm>
            <a:off x="4114800" y="525780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16423" y="5715000"/>
            <a:ext cx="4796762" cy="769441"/>
          </a:xfrm>
          <a:prstGeom prst="rect">
            <a:avLst/>
          </a:prstGeom>
          <a:noFill/>
        </p:spPr>
        <p:txBody>
          <a:bodyPr wrap="none" rtlCol="0">
            <a:spAutoFit/>
          </a:bodyPr>
          <a:lstStyle/>
          <a:p>
            <a:pPr algn="ctr"/>
            <a:r>
              <a:rPr lang="en-US" sz="2200" dirty="0" smtClean="0"/>
              <a:t>Specially designed algorithm is required.</a:t>
            </a:r>
          </a:p>
          <a:p>
            <a:pPr algn="ctr"/>
            <a:r>
              <a:rPr lang="en-US" sz="2200" dirty="0" smtClean="0"/>
              <a:t>We will cover BLAT, BWA, HISAT2</a:t>
            </a:r>
          </a:p>
        </p:txBody>
      </p:sp>
      <p:cxnSp>
        <p:nvCxnSpPr>
          <p:cNvPr id="13" name="Straight Arrow Connector 12"/>
          <p:cNvCxnSpPr/>
          <p:nvPr/>
        </p:nvCxnSpPr>
        <p:spPr>
          <a:xfrm>
            <a:off x="2990850" y="3034352"/>
            <a:ext cx="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664024" y="1828800"/>
            <a:ext cx="2066528" cy="369332"/>
          </a:xfrm>
          <a:prstGeom prst="rect">
            <a:avLst/>
          </a:prstGeom>
          <a:noFill/>
        </p:spPr>
        <p:txBody>
          <a:bodyPr wrap="none" rtlCol="0">
            <a:spAutoFit/>
          </a:bodyPr>
          <a:lstStyle/>
          <a:p>
            <a:r>
              <a:rPr lang="en-US" dirty="0" smtClean="0">
                <a:latin typeface="Franklin Gothic Medium" panose="020B0603020102020204" pitchFamily="34" charset="0"/>
              </a:rPr>
              <a:t>Reference genome</a:t>
            </a:r>
            <a:endParaRPr lang="en-US" dirty="0">
              <a:latin typeface="Franklin Gothic Medium" panose="020B0603020102020204" pitchFamily="34" charset="0"/>
            </a:endParaRPr>
          </a:p>
        </p:txBody>
      </p:sp>
    </p:spTree>
    <p:extLst>
      <p:ext uri="{BB962C8B-B14F-4D97-AF65-F5344CB8AC3E}">
        <p14:creationId xmlns:p14="http://schemas.microsoft.com/office/powerpoint/2010/main" val="58950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82000" cy="4525963"/>
          </a:xfrm>
        </p:spPr>
        <p:txBody>
          <a:bodyPr>
            <a:normAutofit fontScale="92500" lnSpcReduction="10000"/>
          </a:bodyPr>
          <a:lstStyle/>
          <a:p>
            <a:r>
              <a:rPr lang="en-US" dirty="0" smtClean="0"/>
              <a:t>Most of alignment algorithms consist of two steps: </a:t>
            </a:r>
            <a:r>
              <a:rPr lang="en-US" b="1" dirty="0" smtClean="0"/>
              <a:t>Indexing </a:t>
            </a:r>
            <a:r>
              <a:rPr lang="en-US" dirty="0" smtClean="0"/>
              <a:t>and</a:t>
            </a:r>
            <a:r>
              <a:rPr lang="en-US" b="1" dirty="0" smtClean="0"/>
              <a:t> Alignment</a:t>
            </a:r>
          </a:p>
          <a:p>
            <a:endParaRPr lang="en-US" dirty="0"/>
          </a:p>
          <a:p>
            <a:r>
              <a:rPr lang="en-US" dirty="0" smtClean="0"/>
              <a:t>Indexing</a:t>
            </a:r>
          </a:p>
          <a:p>
            <a:pPr lvl="1"/>
            <a:r>
              <a:rPr lang="en-US" altLang="ko-KR" dirty="0" smtClean="0"/>
              <a:t>Organization of the reference genome to make it easier to find subsequence</a:t>
            </a:r>
          </a:p>
          <a:p>
            <a:endParaRPr lang="en-US" dirty="0"/>
          </a:p>
          <a:p>
            <a:r>
              <a:rPr lang="en-US" dirty="0" smtClean="0"/>
              <a:t>Alignment</a:t>
            </a:r>
          </a:p>
          <a:p>
            <a:pPr lvl="1"/>
            <a:r>
              <a:rPr lang="en-US" dirty="0" smtClean="0"/>
              <a:t>Exploiting the index, find matches between query and reference sequences</a:t>
            </a:r>
            <a:endParaRPr lang="en-US" dirty="0"/>
          </a:p>
        </p:txBody>
      </p:sp>
      <p:sp>
        <p:nvSpPr>
          <p:cNvPr id="4" name="Date Placeholder 3"/>
          <p:cNvSpPr>
            <a:spLocks noGrp="1"/>
          </p:cNvSpPr>
          <p:nvPr>
            <p:ph type="dt" sz="half" idx="10"/>
          </p:nvPr>
        </p:nvSpPr>
        <p:spPr/>
        <p:txBody>
          <a:bodyPr/>
          <a:lstStyle/>
          <a:p>
            <a:fld id="{40CB10AA-20D8-4F2D-905C-C8D6BEB3BD06}" type="datetime1">
              <a:rPr lang="en-US" smtClean="0"/>
              <a:t>1/18/2018</a:t>
            </a:fld>
            <a:endParaRPr lang="en-US"/>
          </a:p>
        </p:txBody>
      </p:sp>
      <p:sp>
        <p:nvSpPr>
          <p:cNvPr id="5" name="Slide Number Placeholder 4"/>
          <p:cNvSpPr>
            <a:spLocks noGrp="1"/>
          </p:cNvSpPr>
          <p:nvPr>
            <p:ph type="sldNum" sz="quarter" idx="12"/>
          </p:nvPr>
        </p:nvSpPr>
        <p:spPr/>
        <p:txBody>
          <a:bodyPr/>
          <a:lstStyle/>
          <a:p>
            <a:fld id="{B8CF2B76-CA25-4524-8320-E11EFA181A62}" type="slidenum">
              <a:rPr lang="en-US" smtClean="0"/>
              <a:t>44</a:t>
            </a:fld>
            <a:endParaRPr lang="en-US"/>
          </a:p>
        </p:txBody>
      </p:sp>
      <p:sp>
        <p:nvSpPr>
          <p:cNvPr id="6" name="Title 1"/>
          <p:cNvSpPr txBox="1">
            <a:spLocks/>
          </p:cNvSpPr>
          <p:nvPr/>
        </p:nvSpPr>
        <p:spPr>
          <a:xfrm>
            <a:off x="457200" y="274638"/>
            <a:ext cx="8077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Short read alignment: two steps</a:t>
            </a:r>
            <a:endPar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2954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external file that holds a picture, illustration, etc.&#10;Object name is 45013-6f1_L1T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899276"/>
            <a:ext cx="3505200" cy="34570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077200" cy="1143000"/>
          </a:xfrm>
        </p:spPr>
        <p:txBody>
          <a:bodyPr>
            <a:normAutofit/>
          </a:bodyPr>
          <a:lstStyle/>
          <a:p>
            <a:pPr algn="l"/>
            <a:r>
              <a:rPr lang="en-US" sz="36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BLAT</a:t>
            </a:r>
            <a:endPar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7200" y="1219200"/>
            <a:ext cx="8229600" cy="4906963"/>
          </a:xfrm>
        </p:spPr>
        <p:txBody>
          <a:bodyPr>
            <a:normAutofit/>
          </a:bodyPr>
          <a:lstStyle/>
          <a:p>
            <a:pPr marL="342900" lvl="2" indent="-342900"/>
            <a:r>
              <a:rPr lang="en-US" sz="2800" kern="100" dirty="0">
                <a:latin typeface="Franklin Gothic Medium" panose="020B0603020102020204" pitchFamily="34" charset="0"/>
              </a:rPr>
              <a:t>BLAT (Blast-Like Alignment Tool)</a:t>
            </a:r>
          </a:p>
          <a:p>
            <a:pPr lvl="1"/>
            <a:r>
              <a:rPr lang="en-US" sz="2400" kern="100" dirty="0" smtClean="0"/>
              <a:t>Record (Index) all occurrences of the k-</a:t>
            </a:r>
            <a:r>
              <a:rPr lang="en-US" sz="2400" kern="100" dirty="0" err="1" smtClean="0"/>
              <a:t>mers</a:t>
            </a:r>
            <a:r>
              <a:rPr lang="en-US" sz="2400" kern="100" dirty="0" smtClean="0"/>
              <a:t> in the reference sequence</a:t>
            </a:r>
            <a:r>
              <a:rPr lang="en-US" sz="2400" kern="100" dirty="0"/>
              <a:t>. (default is 11 for DNA, and 5 for protein)</a:t>
            </a:r>
            <a:endParaRPr lang="en-US" sz="2400" kern="100" dirty="0" smtClean="0"/>
          </a:p>
          <a:p>
            <a:pPr lvl="1"/>
            <a:r>
              <a:rPr lang="en-US" sz="2400" kern="100" dirty="0" smtClean="0"/>
              <a:t>Divide the query sequence into </a:t>
            </a:r>
            <a:br>
              <a:rPr lang="en-US" sz="2400" kern="100" dirty="0" smtClean="0"/>
            </a:br>
            <a:r>
              <a:rPr lang="en-US" sz="2400" kern="100" dirty="0" smtClean="0"/>
              <a:t>k-</a:t>
            </a:r>
            <a:r>
              <a:rPr lang="en-US" sz="2400" kern="100" dirty="0" err="1" smtClean="0"/>
              <a:t>mers</a:t>
            </a:r>
            <a:r>
              <a:rPr lang="en-US" sz="2400" kern="100" dirty="0" smtClean="0"/>
              <a:t>, then search the matched</a:t>
            </a:r>
            <a:br>
              <a:rPr lang="en-US" sz="2400" kern="100" dirty="0" smtClean="0"/>
            </a:br>
            <a:r>
              <a:rPr lang="en-US" sz="2400" kern="100" dirty="0" smtClean="0"/>
              <a:t>k-</a:t>
            </a:r>
            <a:r>
              <a:rPr lang="en-US" sz="2400" kern="100" dirty="0" err="1" smtClean="0"/>
              <a:t>mers</a:t>
            </a:r>
            <a:r>
              <a:rPr lang="en-US" sz="2400" kern="100" dirty="0" smtClean="0"/>
              <a:t> in the reference, using</a:t>
            </a:r>
            <a:br>
              <a:rPr lang="en-US" sz="2400" kern="100" dirty="0" smtClean="0"/>
            </a:br>
            <a:r>
              <a:rPr lang="en-US" sz="2400" kern="100" dirty="0" smtClean="0"/>
              <a:t>the index</a:t>
            </a:r>
          </a:p>
          <a:p>
            <a:pPr lvl="1"/>
            <a:r>
              <a:rPr lang="en-US" sz="2400" kern="100" dirty="0" smtClean="0"/>
              <a:t>Find multiple (nearly) perfect</a:t>
            </a:r>
            <a:br>
              <a:rPr lang="en-US" sz="2400" kern="100" dirty="0" smtClean="0"/>
            </a:br>
            <a:r>
              <a:rPr lang="en-US" sz="2400" kern="100" dirty="0" smtClean="0"/>
              <a:t>matches and connect them</a:t>
            </a:r>
          </a:p>
        </p:txBody>
      </p:sp>
      <p:sp>
        <p:nvSpPr>
          <p:cNvPr id="7" name="Slide Number Placeholder 6"/>
          <p:cNvSpPr>
            <a:spLocks noGrp="1"/>
          </p:cNvSpPr>
          <p:nvPr>
            <p:ph type="sldNum" sz="quarter" idx="12"/>
          </p:nvPr>
        </p:nvSpPr>
        <p:spPr/>
        <p:txBody>
          <a:bodyPr/>
          <a:lstStyle/>
          <a:p>
            <a:fld id="{B8CF2B76-CA25-4524-8320-E11EFA181A62}" type="slidenum">
              <a:rPr lang="en-US" smtClean="0"/>
              <a:t>45</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a:t>01/19/2018</a:t>
            </a:r>
          </a:p>
        </p:txBody>
      </p:sp>
    </p:spTree>
    <p:extLst>
      <p:ext uri="{BB962C8B-B14F-4D97-AF65-F5344CB8AC3E}">
        <p14:creationId xmlns:p14="http://schemas.microsoft.com/office/powerpoint/2010/main" val="6501499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pPr algn="l"/>
            <a:r>
              <a:rPr lang="en-US" sz="36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BLAT</a:t>
            </a:r>
            <a:endPar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7200" y="1219200"/>
            <a:ext cx="8229600" cy="4906963"/>
          </a:xfrm>
        </p:spPr>
        <p:txBody>
          <a:bodyPr>
            <a:normAutofit/>
          </a:bodyPr>
          <a:lstStyle/>
          <a:p>
            <a:pPr marL="342900" lvl="2" indent="-342900"/>
            <a:r>
              <a:rPr lang="en-US" sz="2800" kern="100" dirty="0">
                <a:latin typeface="Franklin Gothic Medium" panose="020B0603020102020204" pitchFamily="34" charset="0"/>
              </a:rPr>
              <a:t>BLAT </a:t>
            </a:r>
            <a:r>
              <a:rPr lang="en-US" sz="2800" kern="100" dirty="0" smtClean="0">
                <a:latin typeface="Franklin Gothic Medium" panose="020B0603020102020204" pitchFamily="34" charset="0"/>
              </a:rPr>
              <a:t>vs. BLAST</a:t>
            </a:r>
          </a:p>
          <a:p>
            <a:pPr lvl="4"/>
            <a:endParaRPr lang="en-US" sz="2400" kern="100" dirty="0" smtClean="0">
              <a:latin typeface="Franklin Gothic Medium" panose="020B0603020102020204" pitchFamily="34" charset="0"/>
            </a:endParaRPr>
          </a:p>
          <a:p>
            <a:pPr lvl="4"/>
            <a:endParaRPr lang="en-US" sz="2400" dirty="0" smtClean="0">
              <a:latin typeface="Arial"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46</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a:t>01/19/2018</a:t>
            </a:r>
          </a:p>
        </p:txBody>
      </p:sp>
      <p:graphicFrame>
        <p:nvGraphicFramePr>
          <p:cNvPr id="3" name="Table 2"/>
          <p:cNvGraphicFramePr>
            <a:graphicFrameLocks noGrp="1"/>
          </p:cNvGraphicFramePr>
          <p:nvPr>
            <p:extLst/>
          </p:nvPr>
        </p:nvGraphicFramePr>
        <p:xfrm>
          <a:off x="533400" y="1828800"/>
          <a:ext cx="8305802" cy="3964784"/>
        </p:xfrm>
        <a:graphic>
          <a:graphicData uri="http://schemas.openxmlformats.org/drawingml/2006/table">
            <a:tbl>
              <a:tblPr firstRow="1" bandRow="1">
                <a:tableStyleId>{5C22544A-7EE6-4342-B048-85BDC9FD1C3A}</a:tableStyleId>
              </a:tblPr>
              <a:tblGrid>
                <a:gridCol w="2819400"/>
                <a:gridCol w="2743201"/>
                <a:gridCol w="2743201"/>
              </a:tblGrid>
              <a:tr h="798085">
                <a:tc>
                  <a:txBody>
                    <a:bodyPr/>
                    <a:lstStyle/>
                    <a:p>
                      <a:pPr algn="ctr"/>
                      <a:endParaRPr lang="en-US" sz="2400" dirty="0">
                        <a:latin typeface="Franklin Gothic Medium" panose="020B0603020102020204" pitchFamily="34" charset="0"/>
                      </a:endParaRPr>
                    </a:p>
                  </a:txBody>
                  <a:tcPr anchor="ctr"/>
                </a:tc>
                <a:tc>
                  <a:txBody>
                    <a:bodyPr/>
                    <a:lstStyle/>
                    <a:p>
                      <a:pPr algn="ctr"/>
                      <a:r>
                        <a:rPr lang="en-US" sz="2400" dirty="0" smtClean="0">
                          <a:latin typeface="Franklin Gothic Medium" panose="020B0603020102020204" pitchFamily="34" charset="0"/>
                        </a:rPr>
                        <a:t>BLAT</a:t>
                      </a:r>
                      <a:endParaRPr lang="en-US" sz="2400" dirty="0">
                        <a:latin typeface="Franklin Gothic Medium" panose="020B0603020102020204" pitchFamily="34" charset="0"/>
                      </a:endParaRPr>
                    </a:p>
                  </a:txBody>
                  <a:tcPr anchor="ctr"/>
                </a:tc>
                <a:tc>
                  <a:txBody>
                    <a:bodyPr/>
                    <a:lstStyle/>
                    <a:p>
                      <a:pPr algn="ctr"/>
                      <a:r>
                        <a:rPr lang="en-US" sz="2400" dirty="0" smtClean="0">
                          <a:latin typeface="Franklin Gothic Medium" panose="020B0603020102020204" pitchFamily="34" charset="0"/>
                        </a:rPr>
                        <a:t>BLAST</a:t>
                      </a:r>
                      <a:endParaRPr lang="en-US" sz="2400" dirty="0">
                        <a:latin typeface="Franklin Gothic Medium" panose="020B0603020102020204" pitchFamily="34" charset="0"/>
                      </a:endParaRPr>
                    </a:p>
                  </a:txBody>
                  <a:tcPr anchor="ctr"/>
                </a:tc>
              </a:tr>
              <a:tr h="1570529">
                <a:tc>
                  <a:txBody>
                    <a:bodyPr/>
                    <a:lstStyle/>
                    <a:p>
                      <a:pPr algn="ctr"/>
                      <a:r>
                        <a:rPr lang="en-US" sz="2400" dirty="0" smtClean="0">
                          <a:latin typeface="Franklin Gothic Medium" panose="020B0603020102020204" pitchFamily="34" charset="0"/>
                        </a:rPr>
                        <a:t>Algorithmic</a:t>
                      </a:r>
                    </a:p>
                    <a:p>
                      <a:pPr algn="ctr"/>
                      <a:r>
                        <a:rPr lang="en-US" sz="2400" dirty="0" smtClean="0">
                          <a:latin typeface="Franklin Gothic Medium" panose="020B0603020102020204" pitchFamily="34" charset="0"/>
                        </a:rPr>
                        <a:t>difference</a:t>
                      </a:r>
                      <a:endParaRPr lang="en-US" sz="2400" dirty="0">
                        <a:latin typeface="Franklin Gothic Medium" panose="020B0603020102020204" pitchFamily="34" charset="0"/>
                      </a:endParaRPr>
                    </a:p>
                  </a:txBody>
                  <a:tcPr anchor="ctr"/>
                </a:tc>
                <a:tc>
                  <a:txBody>
                    <a:bodyPr/>
                    <a:lstStyle/>
                    <a:p>
                      <a:pPr algn="ctr"/>
                      <a:r>
                        <a:rPr lang="en-US" sz="2400" dirty="0" smtClean="0">
                          <a:latin typeface="Franklin Gothic Medium" panose="020B0603020102020204" pitchFamily="34" charset="0"/>
                        </a:rPr>
                        <a:t>Index database,</a:t>
                      </a:r>
                    </a:p>
                    <a:p>
                      <a:pPr algn="ctr"/>
                      <a:r>
                        <a:rPr lang="en-US" sz="2400" dirty="0" smtClean="0">
                          <a:latin typeface="Franklin Gothic Medium" panose="020B0603020102020204" pitchFamily="34" charset="0"/>
                        </a:rPr>
                        <a:t>Search query</a:t>
                      </a:r>
                    </a:p>
                    <a:p>
                      <a:pPr algn="ctr"/>
                      <a:r>
                        <a:rPr lang="en-US" sz="2400" dirty="0" smtClean="0">
                          <a:latin typeface="Franklin Gothic Medium" panose="020B0603020102020204" pitchFamily="34" charset="0"/>
                        </a:rPr>
                        <a:t>(</a:t>
                      </a:r>
                      <a:r>
                        <a:rPr lang="en-US" sz="2400" u="sng" dirty="0" smtClean="0">
                          <a:latin typeface="Franklin Gothic Medium" panose="020B0603020102020204" pitchFamily="34" charset="0"/>
                        </a:rPr>
                        <a:t>one</a:t>
                      </a:r>
                      <a:r>
                        <a:rPr lang="en-US" sz="2400" u="sng" baseline="0" dirty="0" smtClean="0">
                          <a:latin typeface="Franklin Gothic Medium" panose="020B0603020102020204" pitchFamily="34" charset="0"/>
                        </a:rPr>
                        <a:t> genome</a:t>
                      </a:r>
                      <a:r>
                        <a:rPr lang="en-US" sz="2400" baseline="0" dirty="0" smtClean="0">
                          <a:latin typeface="Franklin Gothic Medium" panose="020B0603020102020204" pitchFamily="34" charset="0"/>
                        </a:rPr>
                        <a:t>)</a:t>
                      </a:r>
                      <a:endParaRPr lang="en-US" sz="2400" dirty="0">
                        <a:latin typeface="Franklin Gothic Medium" panose="020B0603020102020204" pitchFamily="34" charset="0"/>
                      </a:endParaRPr>
                    </a:p>
                  </a:txBody>
                  <a:tcPr anchor="ctr"/>
                </a:tc>
                <a:tc>
                  <a:txBody>
                    <a:bodyPr/>
                    <a:lstStyle/>
                    <a:p>
                      <a:pPr algn="ctr"/>
                      <a:r>
                        <a:rPr lang="en-US" sz="2400" dirty="0" smtClean="0">
                          <a:latin typeface="Franklin Gothic Medium" panose="020B0603020102020204" pitchFamily="34" charset="0"/>
                        </a:rPr>
                        <a:t>Index query,</a:t>
                      </a:r>
                    </a:p>
                    <a:p>
                      <a:pPr algn="ctr"/>
                      <a:r>
                        <a:rPr lang="en-US" sz="2400" dirty="0" smtClean="0">
                          <a:latin typeface="Franklin Gothic Medium" panose="020B0603020102020204" pitchFamily="34" charset="0"/>
                        </a:rPr>
                        <a:t>Search database</a:t>
                      </a:r>
                    </a:p>
                    <a:p>
                      <a:pPr algn="ctr"/>
                      <a:r>
                        <a:rPr lang="en-US" sz="2400" dirty="0" smtClean="0">
                          <a:latin typeface="Franklin Gothic Medium" panose="020B0603020102020204" pitchFamily="34" charset="0"/>
                        </a:rPr>
                        <a:t>(</a:t>
                      </a:r>
                      <a:r>
                        <a:rPr lang="en-US" sz="2400" u="sng" dirty="0" smtClean="0">
                          <a:latin typeface="Franklin Gothic Medium" panose="020B0603020102020204" pitchFamily="34" charset="0"/>
                        </a:rPr>
                        <a:t>multiple genomes</a:t>
                      </a:r>
                      <a:r>
                        <a:rPr lang="en-US" sz="2400" dirty="0" smtClean="0">
                          <a:latin typeface="Franklin Gothic Medium" panose="020B0603020102020204" pitchFamily="34" charset="0"/>
                        </a:rPr>
                        <a:t>)</a:t>
                      </a:r>
                      <a:endParaRPr lang="en-US" sz="2400" dirty="0">
                        <a:latin typeface="Franklin Gothic Medium" panose="020B0603020102020204" pitchFamily="34" charset="0"/>
                      </a:endParaRPr>
                    </a:p>
                  </a:txBody>
                  <a:tcPr anchor="ctr"/>
                </a:tc>
              </a:tr>
              <a:tr h="798085">
                <a:tc>
                  <a:txBody>
                    <a:bodyPr/>
                    <a:lstStyle/>
                    <a:p>
                      <a:pPr algn="ctr"/>
                      <a:r>
                        <a:rPr lang="en-US" sz="2400" b="1" u="sng" dirty="0" smtClean="0">
                          <a:latin typeface="Franklin Gothic Medium" panose="020B0603020102020204" pitchFamily="34" charset="0"/>
                        </a:rPr>
                        <a:t>Speed</a:t>
                      </a:r>
                      <a:endParaRPr lang="en-US" sz="2400" b="1" u="sng" dirty="0">
                        <a:latin typeface="Franklin Gothic Medium" panose="020B0603020102020204" pitchFamily="34" charset="0"/>
                      </a:endParaRPr>
                    </a:p>
                  </a:txBody>
                  <a:tcPr anchor="ctr"/>
                </a:tc>
                <a:tc>
                  <a:txBody>
                    <a:bodyPr/>
                    <a:lstStyle/>
                    <a:p>
                      <a:pPr algn="ctr"/>
                      <a:r>
                        <a:rPr lang="en-US" sz="2400" b="1" u="sng" dirty="0" smtClean="0">
                          <a:latin typeface="Franklin Gothic Medium" panose="020B0603020102020204" pitchFamily="34" charset="0"/>
                        </a:rPr>
                        <a:t>Fast</a:t>
                      </a:r>
                      <a:endParaRPr lang="en-US" sz="2400" b="1" u="sng" dirty="0">
                        <a:latin typeface="Franklin Gothic Medium" panose="020B0603020102020204" pitchFamily="34" charset="0"/>
                      </a:endParaRPr>
                    </a:p>
                  </a:txBody>
                  <a:tcPr anchor="ctr"/>
                </a:tc>
                <a:tc>
                  <a:txBody>
                    <a:bodyPr/>
                    <a:lstStyle/>
                    <a:p>
                      <a:pPr algn="ctr"/>
                      <a:r>
                        <a:rPr lang="en-US" sz="2400" b="1" u="sng" dirty="0" smtClean="0">
                          <a:latin typeface="Franklin Gothic Medium" panose="020B0603020102020204" pitchFamily="34" charset="0"/>
                        </a:rPr>
                        <a:t>Slow</a:t>
                      </a:r>
                      <a:endParaRPr lang="en-US" sz="2400" b="1" u="sng" dirty="0">
                        <a:latin typeface="Franklin Gothic Medium" panose="020B0603020102020204" pitchFamily="34" charset="0"/>
                      </a:endParaRPr>
                    </a:p>
                  </a:txBody>
                  <a:tcPr anchor="ctr"/>
                </a:tc>
              </a:tr>
              <a:tr h="798085">
                <a:tc>
                  <a:txBody>
                    <a:bodyPr/>
                    <a:lstStyle/>
                    <a:p>
                      <a:pPr algn="ctr"/>
                      <a:r>
                        <a:rPr lang="en-US" sz="2400" b="1" u="sng" dirty="0" smtClean="0">
                          <a:latin typeface="Franklin Gothic Medium" panose="020B0603020102020204" pitchFamily="34" charset="0"/>
                        </a:rPr>
                        <a:t>Accuracy</a:t>
                      </a:r>
                      <a:endParaRPr lang="en-US" sz="2400" b="1" u="sng" dirty="0">
                        <a:latin typeface="Franklin Gothic Medium" panose="020B0603020102020204" pitchFamily="34" charset="0"/>
                      </a:endParaRPr>
                    </a:p>
                  </a:txBody>
                  <a:tcPr anchor="ctr"/>
                </a:tc>
                <a:tc>
                  <a:txBody>
                    <a:bodyPr/>
                    <a:lstStyle/>
                    <a:p>
                      <a:pPr algn="ctr"/>
                      <a:r>
                        <a:rPr lang="en-US" sz="2400" b="1" u="sng" dirty="0" smtClean="0">
                          <a:latin typeface="Franklin Gothic Medium" panose="020B0603020102020204" pitchFamily="34" charset="0"/>
                        </a:rPr>
                        <a:t>Less sensitive</a:t>
                      </a:r>
                      <a:endParaRPr lang="en-US" sz="2400" b="1" u="sng" dirty="0">
                        <a:latin typeface="Franklin Gothic Medium" panose="020B0603020102020204" pitchFamily="34" charset="0"/>
                      </a:endParaRPr>
                    </a:p>
                  </a:txBody>
                  <a:tcPr anchor="ctr"/>
                </a:tc>
                <a:tc>
                  <a:txBody>
                    <a:bodyPr/>
                    <a:lstStyle/>
                    <a:p>
                      <a:pPr algn="ctr"/>
                      <a:r>
                        <a:rPr lang="en-US" sz="2400" b="1" u="sng" dirty="0" smtClean="0">
                          <a:latin typeface="Franklin Gothic Medium" panose="020B0603020102020204" pitchFamily="34" charset="0"/>
                        </a:rPr>
                        <a:t>More</a:t>
                      </a:r>
                      <a:r>
                        <a:rPr lang="en-US" sz="2400" b="1" u="sng" baseline="0" dirty="0" smtClean="0">
                          <a:latin typeface="Franklin Gothic Medium" panose="020B0603020102020204" pitchFamily="34" charset="0"/>
                        </a:rPr>
                        <a:t> sensitive</a:t>
                      </a:r>
                      <a:endParaRPr lang="en-US" sz="2400" b="1" u="sng" dirty="0">
                        <a:latin typeface="Franklin Gothic Medium" panose="020B0603020102020204" pitchFamily="34" charset="0"/>
                      </a:endParaRPr>
                    </a:p>
                  </a:txBody>
                  <a:tcPr anchor="ctr"/>
                </a:tc>
              </a:tr>
            </a:tbl>
          </a:graphicData>
        </a:graphic>
      </p:graphicFrame>
      <p:sp>
        <p:nvSpPr>
          <p:cNvPr id="5" name="TextBox 4"/>
          <p:cNvSpPr txBox="1"/>
          <p:nvPr/>
        </p:nvSpPr>
        <p:spPr>
          <a:xfrm>
            <a:off x="3276600" y="5890301"/>
            <a:ext cx="3083023" cy="369332"/>
          </a:xfrm>
          <a:prstGeom prst="rect">
            <a:avLst/>
          </a:prstGeom>
          <a:noFill/>
        </p:spPr>
        <p:txBody>
          <a:bodyPr wrap="none" rtlCol="0">
            <a:spAutoFit/>
          </a:bodyPr>
          <a:lstStyle/>
          <a:p>
            <a:r>
              <a:rPr lang="en-US" dirty="0" smtClean="0">
                <a:latin typeface="Franklin Gothic Medium" panose="020B0603020102020204" pitchFamily="34" charset="0"/>
              </a:rPr>
              <a:t>But BLAT is still very sensitive</a:t>
            </a:r>
            <a:endParaRPr lang="en-US" dirty="0">
              <a:latin typeface="Franklin Gothic Medium" panose="020B0603020102020204" pitchFamily="34" charset="0"/>
            </a:endParaRPr>
          </a:p>
        </p:txBody>
      </p:sp>
    </p:spTree>
    <p:extLst>
      <p:ext uri="{BB962C8B-B14F-4D97-AF65-F5344CB8AC3E}">
        <p14:creationId xmlns:p14="http://schemas.microsoft.com/office/powerpoint/2010/main" val="2268351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rmAutofit/>
          </a:bodyPr>
          <a:lstStyle/>
          <a:p>
            <a:pPr algn="l"/>
            <a:r>
              <a:rPr lang="en-US" sz="36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BLAT</a:t>
            </a:r>
            <a:endParaRPr lang="en-US" sz="36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7200" y="1219200"/>
            <a:ext cx="8229600" cy="4906963"/>
          </a:xfrm>
        </p:spPr>
        <p:txBody>
          <a:bodyPr>
            <a:normAutofit/>
          </a:bodyPr>
          <a:lstStyle/>
          <a:p>
            <a:pPr marL="342900" lvl="2" indent="-342900"/>
            <a:r>
              <a:rPr lang="en-US" sz="2800" kern="100" dirty="0" smtClean="0">
                <a:latin typeface="Franklin Gothic Medium" panose="020B0603020102020204" pitchFamily="34" charset="0"/>
              </a:rPr>
              <a:t>Interpretation of BLAT alignment</a:t>
            </a:r>
          </a:p>
        </p:txBody>
      </p:sp>
      <p:sp>
        <p:nvSpPr>
          <p:cNvPr id="7" name="Slide Number Placeholder 6"/>
          <p:cNvSpPr>
            <a:spLocks noGrp="1"/>
          </p:cNvSpPr>
          <p:nvPr>
            <p:ph type="sldNum" sz="quarter" idx="12"/>
          </p:nvPr>
        </p:nvSpPr>
        <p:spPr/>
        <p:txBody>
          <a:bodyPr/>
          <a:lstStyle/>
          <a:p>
            <a:fld id="{B8CF2B76-CA25-4524-8320-E11EFA181A62}" type="slidenum">
              <a:rPr lang="en-US" smtClean="0"/>
              <a:t>47</a:t>
            </a:fld>
            <a:endParaRPr lang="en-US" dirty="0"/>
          </a:p>
        </p:txBody>
      </p:sp>
      <p:sp>
        <p:nvSpPr>
          <p:cNvPr id="9" name="Date Placeholder 5"/>
          <p:cNvSpPr>
            <a:spLocks noGrp="1"/>
          </p:cNvSpPr>
          <p:nvPr>
            <p:ph type="dt" sz="half" idx="10"/>
          </p:nvPr>
        </p:nvSpPr>
        <p:spPr>
          <a:xfrm>
            <a:off x="457200" y="6356350"/>
            <a:ext cx="2133600" cy="365125"/>
          </a:xfrm>
        </p:spPr>
        <p:txBody>
          <a:bodyPr/>
          <a:lstStyle/>
          <a:p>
            <a:r>
              <a:rPr lang="en-US" dirty="0"/>
              <a:t>01/19/2018</a:t>
            </a:r>
          </a:p>
        </p:txBody>
      </p:sp>
      <p:pic>
        <p:nvPicPr>
          <p:cNvPr id="6" name="Picture 5"/>
          <p:cNvPicPr>
            <a:picLocks noChangeAspect="1"/>
          </p:cNvPicPr>
          <p:nvPr/>
        </p:nvPicPr>
        <p:blipFill>
          <a:blip r:embed="rId2"/>
          <a:stretch>
            <a:fillRect/>
          </a:stretch>
        </p:blipFill>
        <p:spPr>
          <a:xfrm>
            <a:off x="457200" y="1828800"/>
            <a:ext cx="7019925" cy="2114550"/>
          </a:xfrm>
          <a:prstGeom prst="rect">
            <a:avLst/>
          </a:prstGeom>
        </p:spPr>
      </p:pic>
      <p:pic>
        <p:nvPicPr>
          <p:cNvPr id="8" name="Picture 7"/>
          <p:cNvPicPr>
            <a:picLocks noChangeAspect="1"/>
          </p:cNvPicPr>
          <p:nvPr/>
        </p:nvPicPr>
        <p:blipFill>
          <a:blip r:embed="rId3"/>
          <a:stretch>
            <a:fillRect/>
          </a:stretch>
        </p:blipFill>
        <p:spPr>
          <a:xfrm>
            <a:off x="2228850" y="3943350"/>
            <a:ext cx="5030492" cy="2413000"/>
          </a:xfrm>
          <a:prstGeom prst="rect">
            <a:avLst/>
          </a:prstGeom>
        </p:spPr>
      </p:pic>
      <p:cxnSp>
        <p:nvCxnSpPr>
          <p:cNvPr id="11" name="Elbow Connector 10"/>
          <p:cNvCxnSpPr>
            <a:stCxn id="13" idx="2"/>
            <a:endCxn id="8" idx="1"/>
          </p:cNvCxnSpPr>
          <p:nvPr/>
        </p:nvCxnSpPr>
        <p:spPr>
          <a:xfrm rot="16200000" flipH="1">
            <a:off x="1039813" y="3960813"/>
            <a:ext cx="1406524" cy="97155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90600" y="3505200"/>
            <a:ext cx="533400" cy="238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62350" y="3124200"/>
            <a:ext cx="442750" cy="369332"/>
          </a:xfrm>
          <a:prstGeom prst="rect">
            <a:avLst/>
          </a:prstGeom>
          <a:noFill/>
        </p:spPr>
        <p:txBody>
          <a:bodyPr wrap="none" rtlCol="0">
            <a:spAutoFit/>
          </a:bodyPr>
          <a:lstStyle/>
          <a:p>
            <a:r>
              <a:rPr lang="en-US" dirty="0" smtClean="0"/>
              <a:t>(1)</a:t>
            </a:r>
            <a:endParaRPr lang="en-US" dirty="0"/>
          </a:p>
        </p:txBody>
      </p:sp>
      <p:sp>
        <p:nvSpPr>
          <p:cNvPr id="16" name="TextBox 15"/>
          <p:cNvSpPr txBox="1"/>
          <p:nvPr/>
        </p:nvSpPr>
        <p:spPr>
          <a:xfrm>
            <a:off x="4249025" y="2959378"/>
            <a:ext cx="442750" cy="369332"/>
          </a:xfrm>
          <a:prstGeom prst="rect">
            <a:avLst/>
          </a:prstGeom>
          <a:noFill/>
        </p:spPr>
        <p:txBody>
          <a:bodyPr wrap="none" rtlCol="0">
            <a:spAutoFit/>
          </a:bodyPr>
          <a:lstStyle/>
          <a:p>
            <a:r>
              <a:rPr lang="en-US" dirty="0" smtClean="0"/>
              <a:t>(2)</a:t>
            </a:r>
            <a:endParaRPr lang="en-US" dirty="0"/>
          </a:p>
        </p:txBody>
      </p:sp>
      <p:sp>
        <p:nvSpPr>
          <p:cNvPr id="18" name="TextBox 17"/>
          <p:cNvSpPr txBox="1"/>
          <p:nvPr/>
        </p:nvSpPr>
        <p:spPr>
          <a:xfrm>
            <a:off x="7277100" y="4432300"/>
            <a:ext cx="815801" cy="369332"/>
          </a:xfrm>
          <a:prstGeom prst="rect">
            <a:avLst/>
          </a:prstGeom>
          <a:noFill/>
        </p:spPr>
        <p:txBody>
          <a:bodyPr wrap="none" rtlCol="0">
            <a:spAutoFit/>
          </a:bodyPr>
          <a:lstStyle/>
          <a:p>
            <a:r>
              <a:rPr lang="en-US" dirty="0" smtClean="0"/>
              <a:t>Query </a:t>
            </a:r>
            <a:endParaRPr lang="en-US" dirty="0"/>
          </a:p>
        </p:txBody>
      </p:sp>
      <p:sp>
        <p:nvSpPr>
          <p:cNvPr id="19" name="TextBox 18"/>
          <p:cNvSpPr txBox="1"/>
          <p:nvPr/>
        </p:nvSpPr>
        <p:spPr>
          <a:xfrm>
            <a:off x="7277100" y="4744760"/>
            <a:ext cx="1126783" cy="369332"/>
          </a:xfrm>
          <a:prstGeom prst="rect">
            <a:avLst/>
          </a:prstGeom>
          <a:noFill/>
        </p:spPr>
        <p:txBody>
          <a:bodyPr wrap="none" rtlCol="0">
            <a:spAutoFit/>
          </a:bodyPr>
          <a:lstStyle/>
          <a:p>
            <a:r>
              <a:rPr lang="en-US" dirty="0" smtClean="0"/>
              <a:t>Reference</a:t>
            </a:r>
            <a:endParaRPr lang="en-US" dirty="0"/>
          </a:p>
        </p:txBody>
      </p:sp>
      <p:sp>
        <p:nvSpPr>
          <p:cNvPr id="20" name="TextBox 19"/>
          <p:cNvSpPr txBox="1"/>
          <p:nvPr/>
        </p:nvSpPr>
        <p:spPr>
          <a:xfrm>
            <a:off x="5295900" y="4214058"/>
            <a:ext cx="1023037" cy="369332"/>
          </a:xfrm>
          <a:prstGeom prst="rect">
            <a:avLst/>
          </a:prstGeom>
          <a:noFill/>
        </p:spPr>
        <p:txBody>
          <a:bodyPr wrap="none" rtlCol="0">
            <a:spAutoFit/>
          </a:bodyPr>
          <a:lstStyle/>
          <a:p>
            <a:r>
              <a:rPr lang="en-US" dirty="0" smtClean="0"/>
              <a:t>Insertion</a:t>
            </a:r>
            <a:endParaRPr lang="en-US" dirty="0"/>
          </a:p>
        </p:txBody>
      </p:sp>
      <p:sp>
        <p:nvSpPr>
          <p:cNvPr id="3" name="TextBox 2"/>
          <p:cNvSpPr txBox="1"/>
          <p:nvPr/>
        </p:nvSpPr>
        <p:spPr>
          <a:xfrm>
            <a:off x="4953000" y="1905000"/>
            <a:ext cx="4105611" cy="369332"/>
          </a:xfrm>
          <a:prstGeom prst="rect">
            <a:avLst/>
          </a:prstGeom>
          <a:noFill/>
        </p:spPr>
        <p:txBody>
          <a:bodyPr wrap="none" rtlCol="0">
            <a:spAutoFit/>
          </a:bodyPr>
          <a:lstStyle/>
          <a:p>
            <a:r>
              <a:rPr lang="en-US" dirty="0">
                <a:latin typeface="Franklin Gothic Medium" panose="020B0603020102020204" pitchFamily="34" charset="0"/>
              </a:rPr>
              <a:t>http://genome.ucsc.edu/cgi-bin/hgBlat</a:t>
            </a:r>
          </a:p>
        </p:txBody>
      </p:sp>
    </p:spTree>
    <p:extLst>
      <p:ext uri="{BB962C8B-B14F-4D97-AF65-F5344CB8AC3E}">
        <p14:creationId xmlns:p14="http://schemas.microsoft.com/office/powerpoint/2010/main" val="3059375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Autofit/>
          </a:bodyPr>
          <a:lstStyle/>
          <a:p>
            <a:pPr algn="l"/>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BWA</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48</a:t>
            </a:fld>
            <a:endParaRPr lang="en-US" dirty="0"/>
          </a:p>
        </p:txBody>
      </p:sp>
      <p:sp>
        <p:nvSpPr>
          <p:cNvPr id="10" name="Content Placeholder 3"/>
          <p:cNvSpPr>
            <a:spLocks noGrp="1"/>
          </p:cNvSpPr>
          <p:nvPr>
            <p:ph idx="1"/>
          </p:nvPr>
        </p:nvSpPr>
        <p:spPr>
          <a:xfrm>
            <a:off x="457200" y="1219200"/>
            <a:ext cx="8229600" cy="4906963"/>
          </a:xfrm>
        </p:spPr>
        <p:txBody>
          <a:bodyPr>
            <a:normAutofit/>
          </a:bodyPr>
          <a:lstStyle/>
          <a:p>
            <a:pPr marL="342900" lvl="2" indent="-342900"/>
            <a:r>
              <a:rPr lang="en-US" kern="100" dirty="0" smtClean="0">
                <a:latin typeface="Franklin Gothic Medium" panose="020B0603020102020204" pitchFamily="34" charset="0"/>
              </a:rPr>
              <a:t>Still, Exist techniques including BLAT are </a:t>
            </a:r>
            <a:r>
              <a:rPr lang="en-US" kern="100" dirty="0">
                <a:latin typeface="Franklin Gothic Medium" panose="020B0603020102020204" pitchFamily="34" charset="0"/>
              </a:rPr>
              <a:t>too slow and not applicable for large </a:t>
            </a:r>
            <a:r>
              <a:rPr lang="en-US" kern="100" dirty="0" smtClean="0">
                <a:latin typeface="Franklin Gothic Medium" panose="020B0603020102020204" pitchFamily="34" charset="0"/>
              </a:rPr>
              <a:t>short read data</a:t>
            </a:r>
          </a:p>
          <a:p>
            <a:pPr marL="800100" lvl="3" indent="-342900"/>
            <a:endParaRPr lang="en-US" sz="2000" kern="100" dirty="0" smtClean="0">
              <a:latin typeface="Franklin Gothic Medium" panose="020B0603020102020204" pitchFamily="34" charset="0"/>
            </a:endParaRPr>
          </a:p>
          <a:p>
            <a:pPr marL="1371600" lvl="3" inden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sp>
        <p:nvSpPr>
          <p:cNvPr id="12" name="Date Placeholder 5"/>
          <p:cNvSpPr>
            <a:spLocks noGrp="1"/>
          </p:cNvSpPr>
          <p:nvPr>
            <p:ph type="dt" sz="half" idx="10"/>
          </p:nvPr>
        </p:nvSpPr>
        <p:spPr>
          <a:xfrm>
            <a:off x="457200" y="6356350"/>
            <a:ext cx="2133600" cy="365125"/>
          </a:xfrm>
        </p:spPr>
        <p:txBody>
          <a:bodyPr/>
          <a:lstStyle/>
          <a:p>
            <a:r>
              <a:rPr lang="en-US" dirty="0"/>
              <a:t>01/19/2018</a:t>
            </a:r>
          </a:p>
        </p:txBody>
      </p:sp>
      <p:sp>
        <p:nvSpPr>
          <p:cNvPr id="13" name="TextBox 12"/>
          <p:cNvSpPr txBox="1"/>
          <p:nvPr/>
        </p:nvSpPr>
        <p:spPr>
          <a:xfrm>
            <a:off x="6019800" y="3048000"/>
            <a:ext cx="2971800" cy="1477328"/>
          </a:xfrm>
          <a:prstGeom prst="rect">
            <a:avLst/>
          </a:prstGeom>
          <a:noFill/>
        </p:spPr>
        <p:txBody>
          <a:bodyPr wrap="square" rtlCol="0">
            <a:spAutoFit/>
          </a:bodyPr>
          <a:lstStyle/>
          <a:p>
            <a:r>
              <a:rPr lang="en-US" dirty="0" smtClean="0">
                <a:latin typeface="Franklin Gothic Medium" panose="020B0603020102020204" pitchFamily="34" charset="0"/>
              </a:rPr>
              <a:t>Much Faster, memory-efficient</a:t>
            </a:r>
          </a:p>
          <a:p>
            <a:endParaRPr lang="en-US" dirty="0">
              <a:latin typeface="Franklin Gothic Medium" panose="020B0603020102020204" pitchFamily="34" charset="0"/>
            </a:endParaRPr>
          </a:p>
          <a:p>
            <a:r>
              <a:rPr lang="en-US" dirty="0" smtClean="0">
                <a:latin typeface="Franklin Gothic Medium" panose="020B0603020102020204" pitchFamily="34" charset="0"/>
              </a:rPr>
              <a:t>One of most popular DNA short read alignment tools</a:t>
            </a:r>
            <a:endParaRPr lang="en-US" dirty="0">
              <a:latin typeface="Franklin Gothic Medium" panose="020B0603020102020204" pitchFamily="34" charset="0"/>
            </a:endParaRPr>
          </a:p>
        </p:txBody>
      </p:sp>
      <p:sp>
        <p:nvSpPr>
          <p:cNvPr id="14" name="TextBox 13"/>
          <p:cNvSpPr txBox="1"/>
          <p:nvPr/>
        </p:nvSpPr>
        <p:spPr>
          <a:xfrm>
            <a:off x="1671229" y="6567289"/>
            <a:ext cx="3441968" cy="253916"/>
          </a:xfrm>
          <a:prstGeom prst="rect">
            <a:avLst/>
          </a:prstGeom>
          <a:noFill/>
        </p:spPr>
        <p:txBody>
          <a:bodyPr wrap="none" rtlCol="0">
            <a:spAutoFit/>
          </a:bodyPr>
          <a:lstStyle/>
          <a:p>
            <a:r>
              <a:rPr lang="en-US" sz="1050" dirty="0"/>
              <a:t>https://www.cs.cmu.edu/~ckingsf/bioinfo-lectures/bwt.pdf</a:t>
            </a:r>
          </a:p>
        </p:txBody>
      </p:sp>
      <p:sp>
        <p:nvSpPr>
          <p:cNvPr id="29" name="TextBox 28"/>
          <p:cNvSpPr txBox="1"/>
          <p:nvPr/>
        </p:nvSpPr>
        <p:spPr>
          <a:xfrm>
            <a:off x="1371600" y="2047051"/>
            <a:ext cx="3235116" cy="400110"/>
          </a:xfrm>
          <a:prstGeom prst="rect">
            <a:avLst/>
          </a:prstGeom>
          <a:noFill/>
        </p:spPr>
        <p:txBody>
          <a:bodyPr wrap="none" rtlCol="0">
            <a:spAutoFit/>
          </a:bodyPr>
          <a:lstStyle/>
          <a:p>
            <a:r>
              <a:rPr lang="en-US" sz="2000" dirty="0" smtClean="0">
                <a:latin typeface="Franklin Gothic Medium" panose="020B0603020102020204" pitchFamily="34" charset="0"/>
              </a:rPr>
              <a:t>Burrows-Wheeler Transform</a:t>
            </a:r>
            <a:endParaRPr lang="en-US" sz="2000" dirty="0">
              <a:latin typeface="Franklin Gothic Medium" panose="020B0603020102020204" pitchFamily="34" charset="0"/>
            </a:endParaRPr>
          </a:p>
        </p:txBody>
      </p:sp>
      <p:sp>
        <p:nvSpPr>
          <p:cNvPr id="30" name="TextBox 29"/>
          <p:cNvSpPr txBox="1"/>
          <p:nvPr/>
        </p:nvSpPr>
        <p:spPr>
          <a:xfrm>
            <a:off x="1007146" y="2378562"/>
            <a:ext cx="874470" cy="369332"/>
          </a:xfrm>
          <a:prstGeom prst="rect">
            <a:avLst/>
          </a:prstGeom>
          <a:noFill/>
        </p:spPr>
        <p:txBody>
          <a:bodyPr wrap="none" rtlCol="0">
            <a:spAutoFit/>
          </a:bodyPr>
          <a:lstStyle/>
          <a:p>
            <a:r>
              <a:rPr lang="en-US" dirty="0" smtClean="0">
                <a:latin typeface="Franklin Gothic Medium" panose="020B0603020102020204" pitchFamily="34" charset="0"/>
              </a:rPr>
              <a:t>Suffice</a:t>
            </a:r>
            <a:endParaRPr lang="en-US" dirty="0">
              <a:latin typeface="Franklin Gothic Medium" panose="020B0603020102020204" pitchFamily="34" charset="0"/>
            </a:endParaRPr>
          </a:p>
        </p:txBody>
      </p:sp>
      <p:sp>
        <p:nvSpPr>
          <p:cNvPr id="31" name="TextBox 30"/>
          <p:cNvSpPr txBox="1"/>
          <p:nvPr/>
        </p:nvSpPr>
        <p:spPr>
          <a:xfrm>
            <a:off x="3770687" y="2378562"/>
            <a:ext cx="1557093" cy="369332"/>
          </a:xfrm>
          <a:prstGeom prst="rect">
            <a:avLst/>
          </a:prstGeom>
          <a:noFill/>
        </p:spPr>
        <p:txBody>
          <a:bodyPr wrap="none" rtlCol="0">
            <a:spAutoFit/>
          </a:bodyPr>
          <a:lstStyle/>
          <a:p>
            <a:r>
              <a:rPr lang="en-US" dirty="0" smtClean="0">
                <a:latin typeface="Franklin Gothic Medium" panose="020B0603020102020204" pitchFamily="34" charset="0"/>
              </a:rPr>
              <a:t>Sorted suffice</a:t>
            </a:r>
            <a:endParaRPr lang="en-US" dirty="0">
              <a:latin typeface="Franklin Gothic Medium" panose="020B0603020102020204" pitchFamily="34" charset="0"/>
            </a:endParaRPr>
          </a:p>
        </p:txBody>
      </p:sp>
      <p:sp>
        <p:nvSpPr>
          <p:cNvPr id="32" name="TextBox 31"/>
          <p:cNvSpPr txBox="1"/>
          <p:nvPr/>
        </p:nvSpPr>
        <p:spPr>
          <a:xfrm>
            <a:off x="5930885" y="6073815"/>
            <a:ext cx="1308115" cy="369332"/>
          </a:xfrm>
          <a:prstGeom prst="rect">
            <a:avLst/>
          </a:prstGeom>
          <a:noFill/>
        </p:spPr>
        <p:txBody>
          <a:bodyPr wrap="none" rtlCol="0">
            <a:spAutoFit/>
          </a:bodyPr>
          <a:lstStyle/>
          <a:p>
            <a:r>
              <a:rPr lang="en-US" dirty="0" smtClean="0">
                <a:solidFill>
                  <a:srgbClr val="FF0000"/>
                </a:solidFill>
                <a:latin typeface="Franklin Gothic Medium" panose="020B0603020102020204" pitchFamily="34" charset="0"/>
              </a:rPr>
              <a:t>Suffix array</a:t>
            </a:r>
            <a:endParaRPr lang="en-US" dirty="0">
              <a:solidFill>
                <a:srgbClr val="FF0000"/>
              </a:solidFill>
              <a:latin typeface="Franklin Gothic Medium" panose="020B0603020102020204" pitchFamily="34" charset="0"/>
            </a:endParaRPr>
          </a:p>
        </p:txBody>
      </p:sp>
      <p:sp>
        <p:nvSpPr>
          <p:cNvPr id="33" name="TextBox 32"/>
          <p:cNvSpPr txBox="1"/>
          <p:nvPr/>
        </p:nvSpPr>
        <p:spPr>
          <a:xfrm>
            <a:off x="5923232" y="6331175"/>
            <a:ext cx="1258486" cy="369332"/>
          </a:xfrm>
          <a:prstGeom prst="rect">
            <a:avLst/>
          </a:prstGeom>
          <a:noFill/>
        </p:spPr>
        <p:txBody>
          <a:bodyPr wrap="none" rtlCol="0">
            <a:spAutoFit/>
          </a:bodyPr>
          <a:lstStyle/>
          <a:p>
            <a:r>
              <a:rPr lang="en-US" dirty="0" smtClean="0">
                <a:solidFill>
                  <a:srgbClr val="FF0000"/>
                </a:solidFill>
                <a:latin typeface="Franklin Gothic Medium" panose="020B0603020102020204" pitchFamily="34" charset="0"/>
              </a:rPr>
              <a:t>BWT string</a:t>
            </a:r>
            <a:endParaRPr lang="en-US" dirty="0">
              <a:solidFill>
                <a:srgbClr val="FF0000"/>
              </a:solidFill>
              <a:latin typeface="Franklin Gothic Medium" panose="020B0603020102020204" pitchFamily="34" charset="0"/>
            </a:endParaRPr>
          </a:p>
        </p:txBody>
      </p:sp>
      <p:sp>
        <p:nvSpPr>
          <p:cNvPr id="34" name="TextBox 33"/>
          <p:cNvSpPr txBox="1"/>
          <p:nvPr/>
        </p:nvSpPr>
        <p:spPr>
          <a:xfrm>
            <a:off x="262060" y="2705289"/>
            <a:ext cx="2252540" cy="341632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0 </a:t>
            </a:r>
            <a:r>
              <a:rPr lang="en-US" b="1" dirty="0" err="1">
                <a:latin typeface="Courier New" panose="02070309020205020404" pitchFamily="49" charset="0"/>
                <a:cs typeface="Courier New" panose="02070309020205020404" pitchFamily="49" charset="0"/>
              </a:rPr>
              <a:t>unabasbable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nabasbable$u</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2 </a:t>
            </a:r>
            <a:r>
              <a:rPr lang="en-US" dirty="0" err="1">
                <a:latin typeface="Courier New" panose="02070309020205020404" pitchFamily="49" charset="0"/>
                <a:cs typeface="Courier New" panose="02070309020205020404" pitchFamily="49" charset="0"/>
              </a:rPr>
              <a:t>abasbable$un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3 </a:t>
            </a:r>
            <a:r>
              <a:rPr lang="en-US" dirty="0" err="1">
                <a:latin typeface="Courier New" panose="02070309020205020404" pitchFamily="49" charset="0"/>
                <a:cs typeface="Courier New" panose="02070309020205020404" pitchFamily="49" charset="0"/>
              </a:rPr>
              <a:t>basbable$una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4 </a:t>
            </a:r>
            <a:r>
              <a:rPr lang="en-US" dirty="0" err="1">
                <a:latin typeface="Courier New" panose="02070309020205020404" pitchFamily="49" charset="0"/>
                <a:cs typeface="Courier New" panose="02070309020205020404" pitchFamily="49" charset="0"/>
              </a:rPr>
              <a:t>asbable$unab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5 </a:t>
            </a:r>
            <a:r>
              <a:rPr lang="en-US" dirty="0" err="1">
                <a:latin typeface="Courier New" panose="02070309020205020404" pitchFamily="49" charset="0"/>
                <a:cs typeface="Courier New" panose="02070309020205020404" pitchFamily="49" charset="0"/>
              </a:rPr>
              <a:t>sbable$unaba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6 </a:t>
            </a:r>
            <a:r>
              <a:rPr lang="en-US" dirty="0" err="1">
                <a:latin typeface="Courier New" panose="02070309020205020404" pitchFamily="49" charset="0"/>
                <a:cs typeface="Courier New" panose="02070309020205020404" pitchFamily="49" charset="0"/>
              </a:rPr>
              <a:t>bable$unabas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7 </a:t>
            </a:r>
            <a:r>
              <a:rPr lang="en-US" dirty="0" err="1">
                <a:latin typeface="Courier New" panose="02070309020205020404" pitchFamily="49" charset="0"/>
                <a:cs typeface="Courier New" panose="02070309020205020404" pitchFamily="49" charset="0"/>
              </a:rPr>
              <a:t>able$unabasb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8 </a:t>
            </a:r>
            <a:r>
              <a:rPr lang="en-US" dirty="0" err="1">
                <a:latin typeface="Courier New" panose="02070309020205020404" pitchFamily="49" charset="0"/>
                <a:cs typeface="Courier New" panose="02070309020205020404" pitchFamily="49" charset="0"/>
              </a:rPr>
              <a:t>ble$unabasba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9 </a:t>
            </a:r>
            <a:r>
              <a:rPr lang="en-US" dirty="0" err="1">
                <a:latin typeface="Courier New" panose="02070309020205020404" pitchFamily="49" charset="0"/>
                <a:cs typeface="Courier New" panose="02070309020205020404" pitchFamily="49" charset="0"/>
              </a:rPr>
              <a:t>le$unabasbab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10 </a:t>
            </a:r>
            <a:r>
              <a:rPr lang="en-US" dirty="0" err="1">
                <a:latin typeface="Courier New" panose="02070309020205020404" pitchFamily="49" charset="0"/>
                <a:cs typeface="Courier New" panose="02070309020205020404" pitchFamily="49" charset="0"/>
              </a:rPr>
              <a:t>e$unabasbabl</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11 $</a:t>
            </a:r>
            <a:r>
              <a:rPr lang="en-US" dirty="0" err="1">
                <a:latin typeface="Courier New" panose="02070309020205020404" pitchFamily="49" charset="0"/>
                <a:cs typeface="Courier New" panose="02070309020205020404" pitchFamily="49" charset="0"/>
              </a:rPr>
              <a:t>unabasbable</a:t>
            </a:r>
            <a:endParaRPr lang="en-US" dirty="0">
              <a:latin typeface="Courier New" panose="02070309020205020404" pitchFamily="49" charset="0"/>
              <a:cs typeface="Courier New" panose="02070309020205020404" pitchFamily="49" charset="0"/>
            </a:endParaRPr>
          </a:p>
        </p:txBody>
      </p:sp>
      <p:sp>
        <p:nvSpPr>
          <p:cNvPr id="35" name="TextBox 34"/>
          <p:cNvSpPr txBox="1"/>
          <p:nvPr/>
        </p:nvSpPr>
        <p:spPr>
          <a:xfrm>
            <a:off x="3381189" y="2697882"/>
            <a:ext cx="2528256" cy="341632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0 </a:t>
            </a:r>
            <a:r>
              <a:rPr lang="en-US" b="1" dirty="0" smtClean="0">
                <a:latin typeface="Courier New" panose="02070309020205020404" pitchFamily="49" charset="0"/>
                <a:cs typeface="Courier New" panose="02070309020205020404" pitchFamily="49" charset="0"/>
              </a:rPr>
              <a:t>11</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unabasbabl</a:t>
            </a:r>
            <a:r>
              <a:rPr lang="en-US" b="1" dirty="0" err="1">
                <a:latin typeface="Courier New" panose="02070309020205020404" pitchFamily="49" charset="0"/>
                <a:cs typeface="Courier New" panose="02070309020205020404" pitchFamily="49" charset="0"/>
              </a:rPr>
              <a:t>e</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  </a:t>
            </a:r>
            <a:r>
              <a:rPr lang="en-US" b="1" dirty="0">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abasbable$u</a:t>
            </a:r>
            <a:r>
              <a:rPr lang="en-US" b="1" dirty="0" err="1">
                <a:latin typeface="Courier New" panose="02070309020205020404" pitchFamily="49" charset="0"/>
                <a:cs typeface="Courier New" panose="02070309020205020404" pitchFamily="49" charset="0"/>
              </a:rPr>
              <a:t>n</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2  </a:t>
            </a:r>
            <a:r>
              <a:rPr lang="en-US" b="1" dirty="0">
                <a:latin typeface="Courier New" panose="02070309020205020404" pitchFamily="49" charset="0"/>
                <a:cs typeface="Courier New" panose="02070309020205020404" pitchFamily="49" charset="0"/>
              </a:rPr>
              <a:t>7</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able$unabas</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3  </a:t>
            </a:r>
            <a:r>
              <a:rPr lang="en-US" b="1" dirty="0">
                <a:latin typeface="Courier New" panose="02070309020205020404" pitchFamily="49" charset="0"/>
                <a:cs typeface="Courier New" panose="02070309020205020404" pitchFamily="49" charset="0"/>
              </a:rPr>
              <a:t>4</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asbable$una</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4  </a:t>
            </a:r>
            <a:r>
              <a:rPr lang="en-US" b="1" dirty="0">
                <a:latin typeface="Courier New" panose="02070309020205020404" pitchFamily="49" charset="0"/>
                <a:cs typeface="Courier New" panose="02070309020205020404" pitchFamily="49" charset="0"/>
              </a:rPr>
              <a:t>6</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bable$unaba</a:t>
            </a:r>
            <a:r>
              <a:rPr lang="en-US" b="1" dirty="0" err="1">
                <a:latin typeface="Courier New" panose="02070309020205020404" pitchFamily="49" charset="0"/>
                <a:cs typeface="Courier New" panose="02070309020205020404" pitchFamily="49" charset="0"/>
              </a:rPr>
              <a:t>s</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5  </a:t>
            </a:r>
            <a:r>
              <a:rPr lang="en-US" b="1" dirty="0">
                <a:latin typeface="Courier New" panose="02070309020205020404" pitchFamily="49" charset="0"/>
                <a:cs typeface="Courier New" panose="02070309020205020404" pitchFamily="49" charset="0"/>
              </a:rPr>
              <a:t>3</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basbable$un</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6  </a:t>
            </a:r>
            <a:r>
              <a:rPr lang="en-US" b="1" dirty="0">
                <a:latin typeface="Courier New" panose="02070309020205020404" pitchFamily="49" charset="0"/>
                <a:cs typeface="Courier New" panose="02070309020205020404" pitchFamily="49" charset="0"/>
              </a:rPr>
              <a:t>8</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ble$unabasb</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7 </a:t>
            </a:r>
            <a:r>
              <a:rPr lang="en-US" b="1" dirty="0" smtClean="0">
                <a:latin typeface="Courier New" panose="02070309020205020404" pitchFamily="49" charset="0"/>
                <a:cs typeface="Courier New" panose="02070309020205020404" pitchFamily="49" charset="0"/>
              </a:rPr>
              <a:t>10</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e$unabasbab</a:t>
            </a:r>
            <a:r>
              <a:rPr lang="en-US" b="1" dirty="0" err="1">
                <a:latin typeface="Courier New" panose="02070309020205020404" pitchFamily="49" charset="0"/>
                <a:cs typeface="Courier New" panose="02070309020205020404" pitchFamily="49" charset="0"/>
              </a:rPr>
              <a:t>l</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8  </a:t>
            </a:r>
            <a:r>
              <a:rPr lang="en-US" b="1" dirty="0">
                <a:latin typeface="Courier New" panose="02070309020205020404" pitchFamily="49" charset="0"/>
                <a:cs typeface="Courier New" panose="02070309020205020404" pitchFamily="49" charset="0"/>
              </a:rPr>
              <a:t>9</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le$unabasba</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9  </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nabasbable$</a:t>
            </a:r>
            <a:r>
              <a:rPr lang="en-US" b="1" dirty="0" err="1">
                <a:latin typeface="Courier New" panose="02070309020205020404" pitchFamily="49" charset="0"/>
                <a:cs typeface="Courier New" panose="02070309020205020404" pitchFamily="49" charset="0"/>
              </a:rPr>
              <a:t>u</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10 </a:t>
            </a:r>
            <a:r>
              <a:rPr lang="en-US" b="1" dirty="0" smtClean="0">
                <a:latin typeface="Courier New" panose="02070309020205020404" pitchFamily="49" charset="0"/>
                <a:cs typeface="Courier New" panose="02070309020205020404" pitchFamily="49" charset="0"/>
              </a:rPr>
              <a:t>5</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sbable$unab</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11 </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unabasbable</a:t>
            </a:r>
            <a:r>
              <a:rPr lang="en-US" b="1" dirty="0">
                <a:latin typeface="Courier New" panose="02070309020205020404" pitchFamily="49" charset="0"/>
                <a:cs typeface="Courier New" panose="02070309020205020404" pitchFamily="49" charset="0"/>
              </a:rPr>
              <a:t>$</a:t>
            </a:r>
          </a:p>
        </p:txBody>
      </p:sp>
      <p:sp>
        <p:nvSpPr>
          <p:cNvPr id="36" name="TextBox 35"/>
          <p:cNvSpPr txBox="1"/>
          <p:nvPr/>
        </p:nvSpPr>
        <p:spPr>
          <a:xfrm>
            <a:off x="2144418" y="6059269"/>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11,2,7,4,6,3,8,10,9,1,5,0</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enbbsaalbua</a:t>
            </a:r>
            <a:r>
              <a:rPr lang="en-US" dirty="0">
                <a:latin typeface="Courier New" panose="02070309020205020404" pitchFamily="49" charset="0"/>
                <a:cs typeface="Courier New" panose="02070309020205020404" pitchFamily="49" charset="0"/>
              </a:rPr>
              <a:t>$</a:t>
            </a:r>
          </a:p>
        </p:txBody>
      </p:sp>
      <p:cxnSp>
        <p:nvCxnSpPr>
          <p:cNvPr id="37" name="Straight Arrow Connector 36"/>
          <p:cNvCxnSpPr>
            <a:stCxn id="34" idx="3"/>
            <a:endCxn id="35" idx="1"/>
          </p:cNvCxnSpPr>
          <p:nvPr/>
        </p:nvCxnSpPr>
        <p:spPr>
          <a:xfrm flipV="1">
            <a:off x="2514600" y="4406042"/>
            <a:ext cx="866589" cy="7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514600" y="4059029"/>
            <a:ext cx="894604" cy="369332"/>
          </a:xfrm>
          <a:prstGeom prst="rect">
            <a:avLst/>
          </a:prstGeom>
          <a:noFill/>
        </p:spPr>
        <p:txBody>
          <a:bodyPr wrap="none" rtlCol="0">
            <a:spAutoFit/>
          </a:bodyPr>
          <a:lstStyle/>
          <a:p>
            <a:r>
              <a:rPr lang="en-US" dirty="0" smtClean="0">
                <a:latin typeface="Franklin Gothic Medium" panose="020B0603020102020204" pitchFamily="34" charset="0"/>
              </a:rPr>
              <a:t>Sorting</a:t>
            </a:r>
            <a:endParaRPr lang="en-US" dirty="0">
              <a:latin typeface="Franklin Gothic Medium" panose="020B0603020102020204" pitchFamily="34" charset="0"/>
            </a:endParaRPr>
          </a:p>
        </p:txBody>
      </p:sp>
      <p:sp>
        <p:nvSpPr>
          <p:cNvPr id="39" name="Rectangle 38"/>
          <p:cNvSpPr/>
          <p:nvPr/>
        </p:nvSpPr>
        <p:spPr>
          <a:xfrm>
            <a:off x="3733274" y="2697882"/>
            <a:ext cx="309005" cy="3347527"/>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53930" y="2697882"/>
            <a:ext cx="309005" cy="3347527"/>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418963" y="2118445"/>
            <a:ext cx="3217547" cy="369332"/>
          </a:xfrm>
          <a:prstGeom prst="rect">
            <a:avLst/>
          </a:prstGeom>
          <a:noFill/>
        </p:spPr>
        <p:txBody>
          <a:bodyPr wrap="none" rtlCol="0">
            <a:spAutoFit/>
          </a:bodyPr>
          <a:lstStyle/>
          <a:p>
            <a:pPr algn="r"/>
            <a:r>
              <a:rPr lang="en-US" b="1" dirty="0" smtClean="0">
                <a:latin typeface="Courier New" panose="02070309020205020404" pitchFamily="49" charset="0"/>
                <a:cs typeface="Courier New" panose="02070309020205020404" pitchFamily="49" charset="0"/>
              </a:rPr>
              <a:t>Reference: </a:t>
            </a:r>
            <a:r>
              <a:rPr lang="en-US" b="1" dirty="0" err="1">
                <a:latin typeface="Courier New" panose="02070309020205020404" pitchFamily="49" charset="0"/>
                <a:cs typeface="Courier New" panose="02070309020205020404" pitchFamily="49" charset="0"/>
              </a:rPr>
              <a:t>unabasbable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98902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Autofit/>
          </a:bodyPr>
          <a:lstStyle/>
          <a:p>
            <a:pPr algn="l"/>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BWA</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49</a:t>
            </a:fld>
            <a:endParaRPr lang="en-US" dirty="0"/>
          </a:p>
        </p:txBody>
      </p:sp>
      <p:sp>
        <p:nvSpPr>
          <p:cNvPr id="10" name="Content Placeholder 3"/>
          <p:cNvSpPr>
            <a:spLocks noGrp="1"/>
          </p:cNvSpPr>
          <p:nvPr>
            <p:ph idx="1"/>
          </p:nvPr>
        </p:nvSpPr>
        <p:spPr>
          <a:xfrm>
            <a:off x="457200" y="1219200"/>
            <a:ext cx="8229600" cy="4906963"/>
          </a:xfrm>
        </p:spPr>
        <p:txBody>
          <a:bodyPr>
            <a:normAutofit/>
          </a:bodyPr>
          <a:lstStyle/>
          <a:p>
            <a:pPr marL="342900" lvl="2" indent="-342900"/>
            <a:r>
              <a:rPr lang="en-US" kern="100" dirty="0" smtClean="0">
                <a:latin typeface="Franklin Gothic Medium" panose="020B0603020102020204" pitchFamily="34" charset="0"/>
              </a:rPr>
              <a:t>The LF property allows fast extending of the alignment </a:t>
            </a:r>
          </a:p>
          <a:p>
            <a:pPr marL="800100" lvl="3" indent="-342900"/>
            <a:r>
              <a:rPr lang="en-US" sz="1600" dirty="0">
                <a:latin typeface="Franklin Gothic Medium" panose="020B0603020102020204" pitchFamily="34" charset="0"/>
              </a:rPr>
              <a:t>LF Property: The </a:t>
            </a:r>
            <a:r>
              <a:rPr lang="en-US" sz="1600" i="1" dirty="0" err="1">
                <a:latin typeface="Franklin Gothic Medium" panose="020B0603020102020204" pitchFamily="34" charset="0"/>
              </a:rPr>
              <a:t>i</a:t>
            </a:r>
            <a:r>
              <a:rPr lang="en-US" sz="1600" baseline="30000" dirty="0" err="1">
                <a:latin typeface="Franklin Gothic Medium" panose="020B0603020102020204" pitchFamily="34" charset="0"/>
              </a:rPr>
              <a:t>th</a:t>
            </a:r>
            <a:r>
              <a:rPr lang="en-US" sz="1600" dirty="0">
                <a:latin typeface="Franklin Gothic Medium" panose="020B0603020102020204" pitchFamily="34" charset="0"/>
              </a:rPr>
              <a:t> occurrence of a letter </a:t>
            </a:r>
            <a:r>
              <a:rPr lang="en-US" sz="1600" i="1" dirty="0">
                <a:latin typeface="Franklin Gothic Medium" panose="020B0603020102020204" pitchFamily="34" charset="0"/>
              </a:rPr>
              <a:t>X</a:t>
            </a:r>
            <a:r>
              <a:rPr lang="en-US" sz="1600" dirty="0">
                <a:latin typeface="Franklin Gothic Medium" panose="020B0603020102020204" pitchFamily="34" charset="0"/>
              </a:rPr>
              <a:t> in the last column corresponds to the </a:t>
            </a:r>
            <a:r>
              <a:rPr lang="en-US" sz="1600" i="1" dirty="0" err="1">
                <a:latin typeface="Franklin Gothic Medium" panose="020B0603020102020204" pitchFamily="34" charset="0"/>
              </a:rPr>
              <a:t>i</a:t>
            </a:r>
            <a:r>
              <a:rPr lang="en-US" sz="1600" baseline="30000" dirty="0" err="1">
                <a:latin typeface="Franklin Gothic Medium" panose="020B0603020102020204" pitchFamily="34" charset="0"/>
              </a:rPr>
              <a:t>th</a:t>
            </a:r>
            <a:r>
              <a:rPr lang="en-US" sz="1600" dirty="0">
                <a:latin typeface="Franklin Gothic Medium" panose="020B0603020102020204" pitchFamily="34" charset="0"/>
              </a:rPr>
              <a:t> occurrence of </a:t>
            </a:r>
            <a:r>
              <a:rPr lang="en-US" sz="1600" i="1" dirty="0">
                <a:latin typeface="Franklin Gothic Medium" panose="020B0603020102020204" pitchFamily="34" charset="0"/>
              </a:rPr>
              <a:t>X</a:t>
            </a:r>
            <a:r>
              <a:rPr lang="en-US" sz="1600" dirty="0">
                <a:latin typeface="Franklin Gothic Medium" panose="020B0603020102020204" pitchFamily="34" charset="0"/>
              </a:rPr>
              <a:t> in the first column</a:t>
            </a:r>
          </a:p>
          <a:p>
            <a:pPr marL="800100" lvl="3" indent="-342900"/>
            <a:endParaRPr lang="en-US" sz="1600" kern="100" dirty="0" smtClean="0">
              <a:latin typeface="Franklin Gothic Medium" panose="020B0603020102020204" pitchFamily="34" charset="0"/>
            </a:endParaRPr>
          </a:p>
          <a:p>
            <a:pPr marL="1371600" lvl="3" inden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sp>
        <p:nvSpPr>
          <p:cNvPr id="12" name="Date Placeholder 5"/>
          <p:cNvSpPr>
            <a:spLocks noGrp="1"/>
          </p:cNvSpPr>
          <p:nvPr>
            <p:ph type="dt" sz="half" idx="10"/>
          </p:nvPr>
        </p:nvSpPr>
        <p:spPr>
          <a:xfrm>
            <a:off x="457200" y="6356350"/>
            <a:ext cx="2133600" cy="365125"/>
          </a:xfrm>
        </p:spPr>
        <p:txBody>
          <a:bodyPr/>
          <a:lstStyle/>
          <a:p>
            <a:r>
              <a:rPr lang="en-US" dirty="0"/>
              <a:t>01/19/2018</a:t>
            </a:r>
          </a:p>
        </p:txBody>
      </p:sp>
      <p:sp>
        <p:nvSpPr>
          <p:cNvPr id="4" name="TextBox 3"/>
          <p:cNvSpPr txBox="1"/>
          <p:nvPr/>
        </p:nvSpPr>
        <p:spPr>
          <a:xfrm>
            <a:off x="1371600" y="2250042"/>
            <a:ext cx="3235116" cy="400110"/>
          </a:xfrm>
          <a:prstGeom prst="rect">
            <a:avLst/>
          </a:prstGeom>
          <a:noFill/>
        </p:spPr>
        <p:txBody>
          <a:bodyPr wrap="none" rtlCol="0">
            <a:spAutoFit/>
          </a:bodyPr>
          <a:lstStyle/>
          <a:p>
            <a:r>
              <a:rPr lang="en-US" sz="2000" dirty="0" smtClean="0">
                <a:latin typeface="Franklin Gothic Medium" panose="020B0603020102020204" pitchFamily="34" charset="0"/>
              </a:rPr>
              <a:t>Burrows-Wheeler Transform</a:t>
            </a:r>
            <a:endParaRPr lang="en-US" sz="2000" dirty="0">
              <a:latin typeface="Franklin Gothic Medium" panose="020B0603020102020204" pitchFamily="34" charset="0"/>
            </a:endParaRPr>
          </a:p>
        </p:txBody>
      </p:sp>
      <p:sp>
        <p:nvSpPr>
          <p:cNvPr id="11" name="TextBox 10"/>
          <p:cNvSpPr txBox="1"/>
          <p:nvPr/>
        </p:nvSpPr>
        <p:spPr>
          <a:xfrm>
            <a:off x="1007146" y="2581553"/>
            <a:ext cx="874470" cy="369332"/>
          </a:xfrm>
          <a:prstGeom prst="rect">
            <a:avLst/>
          </a:prstGeom>
          <a:noFill/>
        </p:spPr>
        <p:txBody>
          <a:bodyPr wrap="none" rtlCol="0">
            <a:spAutoFit/>
          </a:bodyPr>
          <a:lstStyle/>
          <a:p>
            <a:r>
              <a:rPr lang="en-US" dirty="0" smtClean="0">
                <a:latin typeface="Franklin Gothic Medium" panose="020B0603020102020204" pitchFamily="34" charset="0"/>
              </a:rPr>
              <a:t>Suffice</a:t>
            </a:r>
            <a:endParaRPr lang="en-US" dirty="0">
              <a:latin typeface="Franklin Gothic Medium" panose="020B0603020102020204" pitchFamily="34" charset="0"/>
            </a:endParaRPr>
          </a:p>
        </p:txBody>
      </p:sp>
      <p:sp>
        <p:nvSpPr>
          <p:cNvPr id="15" name="TextBox 14"/>
          <p:cNvSpPr txBox="1"/>
          <p:nvPr/>
        </p:nvSpPr>
        <p:spPr>
          <a:xfrm>
            <a:off x="3770687" y="2581553"/>
            <a:ext cx="1557093" cy="369332"/>
          </a:xfrm>
          <a:prstGeom prst="rect">
            <a:avLst/>
          </a:prstGeom>
          <a:noFill/>
        </p:spPr>
        <p:txBody>
          <a:bodyPr wrap="none" rtlCol="0">
            <a:spAutoFit/>
          </a:bodyPr>
          <a:lstStyle/>
          <a:p>
            <a:r>
              <a:rPr lang="en-US" dirty="0" smtClean="0">
                <a:latin typeface="Franklin Gothic Medium" panose="020B0603020102020204" pitchFamily="34" charset="0"/>
              </a:rPr>
              <a:t>Sorted suffice</a:t>
            </a:r>
            <a:endParaRPr lang="en-US" dirty="0">
              <a:latin typeface="Franklin Gothic Medium" panose="020B0603020102020204" pitchFamily="34" charset="0"/>
            </a:endParaRPr>
          </a:p>
        </p:txBody>
      </p:sp>
      <p:sp>
        <p:nvSpPr>
          <p:cNvPr id="3" name="TextBox 2"/>
          <p:cNvSpPr txBox="1"/>
          <p:nvPr/>
        </p:nvSpPr>
        <p:spPr>
          <a:xfrm>
            <a:off x="6172200" y="2900873"/>
            <a:ext cx="1253677" cy="369332"/>
          </a:xfrm>
          <a:prstGeom prst="rect">
            <a:avLst/>
          </a:prstGeom>
          <a:noFill/>
        </p:spPr>
        <p:txBody>
          <a:bodyPr wrap="none" rtlCol="0">
            <a:spAutoFit/>
          </a:bodyPr>
          <a:lstStyle/>
          <a:p>
            <a:r>
              <a:rPr lang="en-US" dirty="0" smtClean="0">
                <a:latin typeface="Franklin Gothic Medium" panose="020B0603020102020204" pitchFamily="34" charset="0"/>
              </a:rPr>
              <a:t>Query: </a:t>
            </a:r>
            <a:r>
              <a:rPr lang="en-US" b="1" u="sng" dirty="0" smtClean="0">
                <a:latin typeface="Franklin Gothic Medium" panose="020B0603020102020204" pitchFamily="34" charset="0"/>
              </a:rPr>
              <a:t>aba</a:t>
            </a:r>
            <a:endParaRPr lang="en-US" b="1" u="sng" dirty="0">
              <a:latin typeface="Franklin Gothic Medium" panose="020B0603020102020204" pitchFamily="34" charset="0"/>
            </a:endParaRPr>
          </a:p>
        </p:txBody>
      </p:sp>
      <p:sp>
        <p:nvSpPr>
          <p:cNvPr id="18" name="TextBox 17"/>
          <p:cNvSpPr txBox="1"/>
          <p:nvPr/>
        </p:nvSpPr>
        <p:spPr>
          <a:xfrm>
            <a:off x="6096000" y="3435283"/>
            <a:ext cx="3103285" cy="2462213"/>
          </a:xfrm>
          <a:prstGeom prst="rect">
            <a:avLst/>
          </a:prstGeom>
          <a:noFill/>
        </p:spPr>
        <p:txBody>
          <a:bodyPr wrap="none" rtlCol="0">
            <a:spAutoFit/>
          </a:bodyPr>
          <a:lstStyle/>
          <a:p>
            <a:r>
              <a:rPr lang="en-US" sz="1400" dirty="0" smtClean="0">
                <a:latin typeface="Franklin Gothic Medium" panose="020B0603020102020204" pitchFamily="34" charset="0"/>
              </a:rPr>
              <a:t>1) Start from the last character ‘a’</a:t>
            </a:r>
          </a:p>
          <a:p>
            <a:r>
              <a:rPr lang="en-US" sz="1400" dirty="0" smtClean="0">
                <a:latin typeface="Franklin Gothic Medium" panose="020B0603020102020204" pitchFamily="34" charset="0"/>
              </a:rPr>
              <a:t>2) Find range of the ‘a’ in the </a:t>
            </a:r>
            <a:br>
              <a:rPr lang="en-US" sz="1400" dirty="0" smtClean="0">
                <a:latin typeface="Franklin Gothic Medium" panose="020B0603020102020204" pitchFamily="34" charset="0"/>
              </a:rPr>
            </a:br>
            <a:r>
              <a:rPr lang="en-US" sz="1400" dirty="0" smtClean="0">
                <a:latin typeface="Franklin Gothic Medium" panose="020B0603020102020204" pitchFamily="34" charset="0"/>
              </a:rPr>
              <a:t>    first column: [1-3]</a:t>
            </a:r>
          </a:p>
          <a:p>
            <a:r>
              <a:rPr lang="en-US" sz="1400" dirty="0" smtClean="0">
                <a:latin typeface="Franklin Gothic Medium" panose="020B0603020102020204" pitchFamily="34" charset="0"/>
              </a:rPr>
              <a:t>3) Check next character, ‘b’ at the </a:t>
            </a:r>
            <a:br>
              <a:rPr lang="en-US" sz="1400" dirty="0" smtClean="0">
                <a:latin typeface="Franklin Gothic Medium" panose="020B0603020102020204" pitchFamily="34" charset="0"/>
              </a:rPr>
            </a:br>
            <a:r>
              <a:rPr lang="en-US" sz="1400" dirty="0" smtClean="0">
                <a:latin typeface="Franklin Gothic Medium" panose="020B0603020102020204" pitchFamily="34" charset="0"/>
              </a:rPr>
              <a:t>    last column: [2-3]</a:t>
            </a:r>
          </a:p>
          <a:p>
            <a:r>
              <a:rPr lang="en-US" sz="1400" dirty="0" smtClean="0">
                <a:latin typeface="Franklin Gothic Medium" panose="020B0603020102020204" pitchFamily="34" charset="0"/>
              </a:rPr>
              <a:t>4) The ‘b’s are 1</a:t>
            </a:r>
            <a:r>
              <a:rPr lang="en-US" sz="1400" baseline="30000" dirty="0" smtClean="0">
                <a:latin typeface="Franklin Gothic Medium" panose="020B0603020102020204" pitchFamily="34" charset="0"/>
              </a:rPr>
              <a:t>st</a:t>
            </a:r>
            <a:r>
              <a:rPr lang="en-US" sz="1400" dirty="0" smtClean="0">
                <a:latin typeface="Franklin Gothic Medium" panose="020B0603020102020204" pitchFamily="34" charset="0"/>
              </a:rPr>
              <a:t> &amp; 2</a:t>
            </a:r>
            <a:r>
              <a:rPr lang="en-US" sz="1400" baseline="30000" dirty="0" smtClean="0">
                <a:latin typeface="Franklin Gothic Medium" panose="020B0603020102020204" pitchFamily="34" charset="0"/>
              </a:rPr>
              <a:t>nd</a:t>
            </a:r>
            <a:r>
              <a:rPr lang="en-US" sz="1400" dirty="0" smtClean="0">
                <a:latin typeface="Franklin Gothic Medium" panose="020B0603020102020204" pitchFamily="34" charset="0"/>
              </a:rPr>
              <a:t> ‘b’ at the last</a:t>
            </a:r>
            <a:br>
              <a:rPr lang="en-US" sz="1400" dirty="0" smtClean="0">
                <a:latin typeface="Franklin Gothic Medium" panose="020B0603020102020204" pitchFamily="34" charset="0"/>
              </a:rPr>
            </a:br>
            <a:r>
              <a:rPr lang="en-US" sz="1400" dirty="0" smtClean="0">
                <a:latin typeface="Franklin Gothic Medium" panose="020B0603020102020204" pitchFamily="34" charset="0"/>
              </a:rPr>
              <a:t>    column </a:t>
            </a:r>
            <a:r>
              <a:rPr lang="en-US" sz="1400" dirty="0" smtClean="0">
                <a:latin typeface="Franklin Gothic Medium" panose="020B0603020102020204" pitchFamily="34" charset="0"/>
                <a:sym typeface="Wingdings" panose="05000000000000000000" pitchFamily="2" charset="2"/>
              </a:rPr>
              <a:t></a:t>
            </a:r>
            <a:r>
              <a:rPr lang="en-US" sz="1400" dirty="0" smtClean="0">
                <a:latin typeface="Franklin Gothic Medium" panose="020B0603020102020204" pitchFamily="34" charset="0"/>
              </a:rPr>
              <a:t> </a:t>
            </a:r>
            <a:r>
              <a:rPr lang="en-US" sz="1400" dirty="0" smtClean="0">
                <a:latin typeface="Franklin Gothic Medium" panose="020B0603020102020204" pitchFamily="34" charset="0"/>
                <a:sym typeface="Wingdings" panose="05000000000000000000" pitchFamily="2" charset="2"/>
              </a:rPr>
              <a:t>They correspond to the</a:t>
            </a:r>
            <a:br>
              <a:rPr lang="en-US" sz="1400" dirty="0" smtClean="0">
                <a:latin typeface="Franklin Gothic Medium" panose="020B0603020102020204" pitchFamily="34" charset="0"/>
                <a:sym typeface="Wingdings" panose="05000000000000000000" pitchFamily="2" charset="2"/>
              </a:rPr>
            </a:br>
            <a:r>
              <a:rPr lang="en-US" sz="1400" dirty="0" smtClean="0">
                <a:latin typeface="Franklin Gothic Medium" panose="020B0603020102020204" pitchFamily="34" charset="0"/>
                <a:sym typeface="Wingdings" panose="05000000000000000000" pitchFamily="2" charset="2"/>
              </a:rPr>
              <a:t>    1</a:t>
            </a:r>
            <a:r>
              <a:rPr lang="en-US" sz="1400" baseline="30000" dirty="0" smtClean="0">
                <a:latin typeface="Franklin Gothic Medium" panose="020B0603020102020204" pitchFamily="34" charset="0"/>
                <a:sym typeface="Wingdings" panose="05000000000000000000" pitchFamily="2" charset="2"/>
              </a:rPr>
              <a:t>st</a:t>
            </a:r>
            <a:r>
              <a:rPr lang="en-US" sz="1400" dirty="0" smtClean="0">
                <a:latin typeface="Franklin Gothic Medium" panose="020B0603020102020204" pitchFamily="34" charset="0"/>
                <a:sym typeface="Wingdings" panose="05000000000000000000" pitchFamily="2" charset="2"/>
              </a:rPr>
              <a:t> &amp; 2</a:t>
            </a:r>
            <a:r>
              <a:rPr lang="en-US" sz="1400" baseline="30000" dirty="0" smtClean="0">
                <a:latin typeface="Franklin Gothic Medium" panose="020B0603020102020204" pitchFamily="34" charset="0"/>
                <a:sym typeface="Wingdings" panose="05000000000000000000" pitchFamily="2" charset="2"/>
              </a:rPr>
              <a:t>nd</a:t>
            </a:r>
            <a:r>
              <a:rPr lang="en-US" sz="1400" dirty="0" smtClean="0">
                <a:latin typeface="Franklin Gothic Medium" panose="020B0603020102020204" pitchFamily="34" charset="0"/>
                <a:sym typeface="Wingdings" panose="05000000000000000000" pitchFamily="2" charset="2"/>
              </a:rPr>
              <a:t> ‘b’ at the first column [4-5]</a:t>
            </a:r>
          </a:p>
          <a:p>
            <a:r>
              <a:rPr lang="en-US" sz="1400" dirty="0" smtClean="0">
                <a:latin typeface="Franklin Gothic Medium" panose="020B0603020102020204" pitchFamily="34" charset="0"/>
                <a:sym typeface="Wingdings" panose="05000000000000000000" pitchFamily="2" charset="2"/>
              </a:rPr>
              <a:t>5) Check next character ‘a’ at the </a:t>
            </a:r>
            <a:br>
              <a:rPr lang="en-US" sz="1400" dirty="0" smtClean="0">
                <a:latin typeface="Franklin Gothic Medium" panose="020B0603020102020204" pitchFamily="34" charset="0"/>
                <a:sym typeface="Wingdings" panose="05000000000000000000" pitchFamily="2" charset="2"/>
              </a:rPr>
            </a:br>
            <a:r>
              <a:rPr lang="en-US" sz="1400" dirty="0" smtClean="0">
                <a:latin typeface="Franklin Gothic Medium" panose="020B0603020102020204" pitchFamily="34" charset="0"/>
                <a:sym typeface="Wingdings" panose="05000000000000000000" pitchFamily="2" charset="2"/>
              </a:rPr>
              <a:t>    last column: [5]</a:t>
            </a:r>
          </a:p>
          <a:p>
            <a:r>
              <a:rPr lang="en-US" sz="1400" dirty="0" smtClean="0">
                <a:latin typeface="Franklin Gothic Medium" panose="020B0603020102020204" pitchFamily="34" charset="0"/>
                <a:sym typeface="Wingdings" panose="05000000000000000000" pitchFamily="2" charset="2"/>
              </a:rPr>
              <a:t>Finished.</a:t>
            </a:r>
            <a:endParaRPr lang="en-US" sz="1400" dirty="0" smtClean="0">
              <a:latin typeface="Franklin Gothic Medium" panose="020B0603020102020204" pitchFamily="34" charset="0"/>
            </a:endParaRPr>
          </a:p>
        </p:txBody>
      </p:sp>
      <p:sp>
        <p:nvSpPr>
          <p:cNvPr id="5" name="TextBox 4"/>
          <p:cNvSpPr txBox="1"/>
          <p:nvPr/>
        </p:nvSpPr>
        <p:spPr>
          <a:xfrm>
            <a:off x="262060" y="2908280"/>
            <a:ext cx="2252540" cy="341632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 0 </a:t>
            </a:r>
            <a:r>
              <a:rPr lang="en-US" dirty="0" err="1">
                <a:latin typeface="Courier New" panose="02070309020205020404" pitchFamily="49" charset="0"/>
                <a:cs typeface="Courier New" panose="02070309020205020404" pitchFamily="49" charset="0"/>
              </a:rPr>
              <a:t>unabasbable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nabasbable$u</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2 </a:t>
            </a:r>
            <a:r>
              <a:rPr lang="en-US" dirty="0" err="1">
                <a:latin typeface="Courier New" panose="02070309020205020404" pitchFamily="49" charset="0"/>
                <a:cs typeface="Courier New" panose="02070309020205020404" pitchFamily="49" charset="0"/>
              </a:rPr>
              <a:t>abasbable$un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3 </a:t>
            </a:r>
            <a:r>
              <a:rPr lang="en-US" dirty="0" err="1">
                <a:latin typeface="Courier New" panose="02070309020205020404" pitchFamily="49" charset="0"/>
                <a:cs typeface="Courier New" panose="02070309020205020404" pitchFamily="49" charset="0"/>
              </a:rPr>
              <a:t>basbable$una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4 </a:t>
            </a:r>
            <a:r>
              <a:rPr lang="en-US" dirty="0" err="1">
                <a:latin typeface="Courier New" panose="02070309020205020404" pitchFamily="49" charset="0"/>
                <a:cs typeface="Courier New" panose="02070309020205020404" pitchFamily="49" charset="0"/>
              </a:rPr>
              <a:t>asbable$unab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5 </a:t>
            </a:r>
            <a:r>
              <a:rPr lang="en-US" dirty="0" err="1">
                <a:latin typeface="Courier New" panose="02070309020205020404" pitchFamily="49" charset="0"/>
                <a:cs typeface="Courier New" panose="02070309020205020404" pitchFamily="49" charset="0"/>
              </a:rPr>
              <a:t>sbable$unaba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6 </a:t>
            </a:r>
            <a:r>
              <a:rPr lang="en-US" dirty="0" err="1">
                <a:latin typeface="Courier New" panose="02070309020205020404" pitchFamily="49" charset="0"/>
                <a:cs typeface="Courier New" panose="02070309020205020404" pitchFamily="49" charset="0"/>
              </a:rPr>
              <a:t>bable$unabas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7 </a:t>
            </a:r>
            <a:r>
              <a:rPr lang="en-US" dirty="0" err="1">
                <a:latin typeface="Courier New" panose="02070309020205020404" pitchFamily="49" charset="0"/>
                <a:cs typeface="Courier New" panose="02070309020205020404" pitchFamily="49" charset="0"/>
              </a:rPr>
              <a:t>able$unabasb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8 </a:t>
            </a:r>
            <a:r>
              <a:rPr lang="en-US" dirty="0" err="1">
                <a:latin typeface="Courier New" panose="02070309020205020404" pitchFamily="49" charset="0"/>
                <a:cs typeface="Courier New" panose="02070309020205020404" pitchFamily="49" charset="0"/>
              </a:rPr>
              <a:t>ble$unabasba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9 </a:t>
            </a:r>
            <a:r>
              <a:rPr lang="en-US" dirty="0" err="1">
                <a:latin typeface="Courier New" panose="02070309020205020404" pitchFamily="49" charset="0"/>
                <a:cs typeface="Courier New" panose="02070309020205020404" pitchFamily="49" charset="0"/>
              </a:rPr>
              <a:t>le$unabasbab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10 </a:t>
            </a:r>
            <a:r>
              <a:rPr lang="en-US" dirty="0" err="1">
                <a:latin typeface="Courier New" panose="02070309020205020404" pitchFamily="49" charset="0"/>
                <a:cs typeface="Courier New" panose="02070309020205020404" pitchFamily="49" charset="0"/>
              </a:rPr>
              <a:t>e$unabasbabl</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11 $</a:t>
            </a:r>
            <a:r>
              <a:rPr lang="en-US" dirty="0" err="1">
                <a:latin typeface="Courier New" panose="02070309020205020404" pitchFamily="49" charset="0"/>
                <a:cs typeface="Courier New" panose="02070309020205020404" pitchFamily="49" charset="0"/>
              </a:rPr>
              <a:t>unabasbable</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3381189" y="2900873"/>
            <a:ext cx="2528256" cy="341632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0 </a:t>
            </a:r>
            <a:r>
              <a:rPr lang="en-US" b="1" dirty="0" smtClean="0">
                <a:latin typeface="Courier New" panose="02070309020205020404" pitchFamily="49" charset="0"/>
                <a:cs typeface="Courier New" panose="02070309020205020404" pitchFamily="49" charset="0"/>
              </a:rPr>
              <a:t>11</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unabasbabl</a:t>
            </a:r>
            <a:r>
              <a:rPr lang="en-US" b="1" dirty="0" err="1">
                <a:latin typeface="Courier New" panose="02070309020205020404" pitchFamily="49" charset="0"/>
                <a:cs typeface="Courier New" panose="02070309020205020404" pitchFamily="49" charset="0"/>
              </a:rPr>
              <a:t>e</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  </a:t>
            </a:r>
            <a:r>
              <a:rPr lang="en-US" b="1" dirty="0">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abasbable$u</a:t>
            </a:r>
            <a:r>
              <a:rPr lang="en-US" b="1" dirty="0" err="1">
                <a:latin typeface="Courier New" panose="02070309020205020404" pitchFamily="49" charset="0"/>
                <a:cs typeface="Courier New" panose="02070309020205020404" pitchFamily="49" charset="0"/>
              </a:rPr>
              <a:t>n</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2  </a:t>
            </a:r>
            <a:r>
              <a:rPr lang="en-US" b="1" dirty="0">
                <a:latin typeface="Courier New" panose="02070309020205020404" pitchFamily="49" charset="0"/>
                <a:cs typeface="Courier New" panose="02070309020205020404" pitchFamily="49" charset="0"/>
              </a:rPr>
              <a:t>7</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able$unabas</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3  </a:t>
            </a:r>
            <a:r>
              <a:rPr lang="en-US" b="1" dirty="0">
                <a:latin typeface="Courier New" panose="02070309020205020404" pitchFamily="49" charset="0"/>
                <a:cs typeface="Courier New" panose="02070309020205020404" pitchFamily="49" charset="0"/>
              </a:rPr>
              <a:t>4</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asbable$una</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4  </a:t>
            </a:r>
            <a:r>
              <a:rPr lang="en-US" b="1" dirty="0">
                <a:latin typeface="Courier New" panose="02070309020205020404" pitchFamily="49" charset="0"/>
                <a:cs typeface="Courier New" panose="02070309020205020404" pitchFamily="49" charset="0"/>
              </a:rPr>
              <a:t>6</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bable$unaba</a:t>
            </a:r>
            <a:r>
              <a:rPr lang="en-US" b="1" dirty="0" err="1">
                <a:latin typeface="Courier New" panose="02070309020205020404" pitchFamily="49" charset="0"/>
                <a:cs typeface="Courier New" panose="02070309020205020404" pitchFamily="49" charset="0"/>
              </a:rPr>
              <a:t>s</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5  </a:t>
            </a:r>
            <a:r>
              <a:rPr lang="en-US" b="1" dirty="0">
                <a:latin typeface="Courier New" panose="02070309020205020404" pitchFamily="49" charset="0"/>
                <a:cs typeface="Courier New" panose="02070309020205020404" pitchFamily="49" charset="0"/>
              </a:rPr>
              <a:t>3</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basbable$un</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6  </a:t>
            </a:r>
            <a:r>
              <a:rPr lang="en-US" b="1" dirty="0">
                <a:latin typeface="Courier New" panose="02070309020205020404" pitchFamily="49" charset="0"/>
                <a:cs typeface="Courier New" panose="02070309020205020404" pitchFamily="49" charset="0"/>
              </a:rPr>
              <a:t>8</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ble$unabasb</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7 </a:t>
            </a:r>
            <a:r>
              <a:rPr lang="en-US" b="1" dirty="0" smtClean="0">
                <a:latin typeface="Courier New" panose="02070309020205020404" pitchFamily="49" charset="0"/>
                <a:cs typeface="Courier New" panose="02070309020205020404" pitchFamily="49" charset="0"/>
              </a:rPr>
              <a:t>10</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e$unabasbab</a:t>
            </a:r>
            <a:r>
              <a:rPr lang="en-US" b="1" dirty="0" err="1">
                <a:latin typeface="Courier New" panose="02070309020205020404" pitchFamily="49" charset="0"/>
                <a:cs typeface="Courier New" panose="02070309020205020404" pitchFamily="49" charset="0"/>
              </a:rPr>
              <a:t>l</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8  </a:t>
            </a:r>
            <a:r>
              <a:rPr lang="en-US" b="1" dirty="0">
                <a:latin typeface="Courier New" panose="02070309020205020404" pitchFamily="49" charset="0"/>
                <a:cs typeface="Courier New" panose="02070309020205020404" pitchFamily="49" charset="0"/>
              </a:rPr>
              <a:t>9</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le$unabasba</a:t>
            </a:r>
            <a:r>
              <a:rPr lang="en-US" b="1" dirty="0" err="1">
                <a:latin typeface="Courier New" panose="02070309020205020404" pitchFamily="49" charset="0"/>
                <a:cs typeface="Courier New" panose="02070309020205020404" pitchFamily="49" charset="0"/>
              </a:rPr>
              <a:t>b</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9  </a:t>
            </a:r>
            <a:r>
              <a:rPr lang="en-US" b="1"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nabasbable$</a:t>
            </a:r>
            <a:r>
              <a:rPr lang="en-US" b="1" dirty="0" err="1">
                <a:latin typeface="Courier New" panose="02070309020205020404" pitchFamily="49" charset="0"/>
                <a:cs typeface="Courier New" panose="02070309020205020404" pitchFamily="49" charset="0"/>
              </a:rPr>
              <a:t>u</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10 </a:t>
            </a:r>
            <a:r>
              <a:rPr lang="en-US" b="1" dirty="0" smtClean="0">
                <a:latin typeface="Courier New" panose="02070309020205020404" pitchFamily="49" charset="0"/>
                <a:cs typeface="Courier New" panose="02070309020205020404" pitchFamily="49" charset="0"/>
              </a:rPr>
              <a:t>5</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sbable$unab</a:t>
            </a:r>
            <a:r>
              <a:rPr lang="en-US" b="1" dirty="0" err="1">
                <a:latin typeface="Courier New" panose="02070309020205020404" pitchFamily="49" charset="0"/>
                <a:cs typeface="Courier New" panose="02070309020205020404" pitchFamily="49" charset="0"/>
              </a:rPr>
              <a:t>a</a:t>
            </a:r>
            <a:endParaRPr lang="en-US" b="1"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11 </a:t>
            </a:r>
            <a:r>
              <a:rPr lang="en-US" b="1" dirty="0">
                <a:latin typeface="Courier New" panose="02070309020205020404" pitchFamily="49" charset="0"/>
                <a:cs typeface="Courier New" panose="02070309020205020404" pitchFamily="49" charset="0"/>
              </a:rPr>
              <a:t>0</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unabasbable</a:t>
            </a:r>
            <a:r>
              <a:rPr lang="en-US" b="1" dirty="0">
                <a:latin typeface="Courier New" panose="02070309020205020404" pitchFamily="49" charset="0"/>
                <a:cs typeface="Courier New" panose="02070309020205020404" pitchFamily="49" charset="0"/>
              </a:rPr>
              <a:t>$</a:t>
            </a:r>
          </a:p>
        </p:txBody>
      </p:sp>
      <p:sp>
        <p:nvSpPr>
          <p:cNvPr id="8" name="TextBox 7"/>
          <p:cNvSpPr txBox="1"/>
          <p:nvPr/>
        </p:nvSpPr>
        <p:spPr>
          <a:xfrm>
            <a:off x="2144418" y="6262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11,2,7,4,6,3,8,10,9,1,5,0</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enbbsaalbua</a:t>
            </a:r>
            <a:r>
              <a:rPr lang="en-US" dirty="0">
                <a:latin typeface="Courier New" panose="02070309020205020404" pitchFamily="49" charset="0"/>
                <a:cs typeface="Courier New" panose="02070309020205020404" pitchFamily="49" charset="0"/>
              </a:rPr>
              <a:t>$</a:t>
            </a:r>
          </a:p>
        </p:txBody>
      </p:sp>
      <p:cxnSp>
        <p:nvCxnSpPr>
          <p:cNvPr id="19" name="Straight Arrow Connector 18"/>
          <p:cNvCxnSpPr>
            <a:stCxn id="5" idx="3"/>
            <a:endCxn id="6" idx="1"/>
          </p:cNvCxnSpPr>
          <p:nvPr/>
        </p:nvCxnSpPr>
        <p:spPr>
          <a:xfrm flipV="1">
            <a:off x="2514600" y="4609033"/>
            <a:ext cx="866589" cy="7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14600" y="4262020"/>
            <a:ext cx="894604" cy="369332"/>
          </a:xfrm>
          <a:prstGeom prst="rect">
            <a:avLst/>
          </a:prstGeom>
          <a:noFill/>
        </p:spPr>
        <p:txBody>
          <a:bodyPr wrap="none" rtlCol="0">
            <a:spAutoFit/>
          </a:bodyPr>
          <a:lstStyle/>
          <a:p>
            <a:r>
              <a:rPr lang="en-US" dirty="0" smtClean="0">
                <a:latin typeface="Franklin Gothic Medium" panose="020B0603020102020204" pitchFamily="34" charset="0"/>
              </a:rPr>
              <a:t>Sorting</a:t>
            </a:r>
            <a:endParaRPr lang="en-US" dirty="0">
              <a:latin typeface="Franklin Gothic Medium" panose="020B0603020102020204" pitchFamily="34" charset="0"/>
            </a:endParaRPr>
          </a:p>
        </p:txBody>
      </p:sp>
      <p:sp>
        <p:nvSpPr>
          <p:cNvPr id="24" name="Rectangle 23"/>
          <p:cNvSpPr/>
          <p:nvPr/>
        </p:nvSpPr>
        <p:spPr>
          <a:xfrm>
            <a:off x="3733274" y="2900873"/>
            <a:ext cx="309005" cy="3347527"/>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53930" y="2900873"/>
            <a:ext cx="309005" cy="3347527"/>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30885" y="6248400"/>
            <a:ext cx="1308115" cy="369332"/>
          </a:xfrm>
          <a:prstGeom prst="rect">
            <a:avLst/>
          </a:prstGeom>
          <a:noFill/>
        </p:spPr>
        <p:txBody>
          <a:bodyPr wrap="none" rtlCol="0">
            <a:spAutoFit/>
          </a:bodyPr>
          <a:lstStyle/>
          <a:p>
            <a:r>
              <a:rPr lang="en-US" dirty="0" smtClean="0">
                <a:solidFill>
                  <a:srgbClr val="FF0000"/>
                </a:solidFill>
                <a:latin typeface="Franklin Gothic Medium" panose="020B0603020102020204" pitchFamily="34" charset="0"/>
              </a:rPr>
              <a:t>Suffix array</a:t>
            </a:r>
            <a:endParaRPr lang="en-US" dirty="0">
              <a:solidFill>
                <a:srgbClr val="FF0000"/>
              </a:solidFill>
              <a:latin typeface="Franklin Gothic Medium" panose="020B0603020102020204" pitchFamily="34" charset="0"/>
            </a:endParaRPr>
          </a:p>
        </p:txBody>
      </p:sp>
      <p:sp>
        <p:nvSpPr>
          <p:cNvPr id="27" name="TextBox 26"/>
          <p:cNvSpPr txBox="1"/>
          <p:nvPr/>
        </p:nvSpPr>
        <p:spPr>
          <a:xfrm>
            <a:off x="5923232" y="6505760"/>
            <a:ext cx="1258486" cy="369332"/>
          </a:xfrm>
          <a:prstGeom prst="rect">
            <a:avLst/>
          </a:prstGeom>
          <a:noFill/>
        </p:spPr>
        <p:txBody>
          <a:bodyPr wrap="none" rtlCol="0">
            <a:spAutoFit/>
          </a:bodyPr>
          <a:lstStyle/>
          <a:p>
            <a:r>
              <a:rPr lang="en-US" dirty="0" smtClean="0">
                <a:solidFill>
                  <a:srgbClr val="FF0000"/>
                </a:solidFill>
                <a:latin typeface="Franklin Gothic Medium" panose="020B0603020102020204" pitchFamily="34" charset="0"/>
              </a:rPr>
              <a:t>BWT string</a:t>
            </a:r>
            <a:endParaRPr lang="en-US" dirty="0">
              <a:solidFill>
                <a:srgbClr val="FF0000"/>
              </a:solidFill>
              <a:latin typeface="Franklin Gothic Medium" panose="020B0603020102020204" pitchFamily="34" charset="0"/>
            </a:endParaRPr>
          </a:p>
        </p:txBody>
      </p:sp>
      <p:sp>
        <p:nvSpPr>
          <p:cNvPr id="28" name="TextBox 27"/>
          <p:cNvSpPr txBox="1"/>
          <p:nvPr/>
        </p:nvSpPr>
        <p:spPr>
          <a:xfrm>
            <a:off x="5418963" y="2118445"/>
            <a:ext cx="3217547" cy="369332"/>
          </a:xfrm>
          <a:prstGeom prst="rect">
            <a:avLst/>
          </a:prstGeom>
          <a:noFill/>
        </p:spPr>
        <p:txBody>
          <a:bodyPr wrap="none" rtlCol="0">
            <a:spAutoFit/>
          </a:bodyPr>
          <a:lstStyle/>
          <a:p>
            <a:pPr algn="r"/>
            <a:r>
              <a:rPr lang="en-US" b="1" dirty="0" smtClean="0">
                <a:latin typeface="Courier New" panose="02070309020205020404" pitchFamily="49" charset="0"/>
                <a:cs typeface="Courier New" panose="02070309020205020404" pitchFamily="49" charset="0"/>
              </a:rPr>
              <a:t>Reference: </a:t>
            </a:r>
            <a:r>
              <a:rPr lang="en-US" b="1" dirty="0" err="1">
                <a:latin typeface="Courier New" panose="02070309020205020404" pitchFamily="49" charset="0"/>
                <a:cs typeface="Courier New" panose="02070309020205020404" pitchFamily="49" charset="0"/>
              </a:rPr>
              <a:t>unabasbable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4883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Introduction to Bioinformatics</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4" name="Content Placeholder 3"/>
          <p:cNvSpPr>
            <a:spLocks noGrp="1"/>
          </p:cNvSpPr>
          <p:nvPr>
            <p:ph idx="1"/>
          </p:nvPr>
        </p:nvSpPr>
        <p:spPr>
          <a:xfrm>
            <a:off x="457200" y="1219200"/>
            <a:ext cx="8229600" cy="4906963"/>
          </a:xfrm>
        </p:spPr>
        <p:txBody>
          <a:bodyPr>
            <a:normAutofit fontScale="92500" lnSpcReduction="20000"/>
          </a:bodyPr>
          <a:lstStyle/>
          <a:p>
            <a:r>
              <a:rPr lang="en-US" kern="100" dirty="0" smtClean="0">
                <a:latin typeface="Franklin Gothic Medium" panose="020B0603020102020204" pitchFamily="34" charset="0"/>
              </a:rPr>
              <a:t>Big data era</a:t>
            </a:r>
          </a:p>
          <a:p>
            <a:r>
              <a:rPr lang="en-US" kern="100" dirty="0" smtClean="0">
                <a:latin typeface="Franklin Gothic Medium" panose="020B0603020102020204" pitchFamily="34" charset="0"/>
              </a:rPr>
              <a:t>Successful NGS applications</a:t>
            </a:r>
          </a:p>
          <a:p>
            <a:r>
              <a:rPr lang="en-US" kern="100" dirty="0" smtClean="0">
                <a:latin typeface="Franklin Gothic Medium" panose="020B0603020102020204" pitchFamily="34" charset="0"/>
              </a:rPr>
              <a:t>Experiment design</a:t>
            </a:r>
          </a:p>
          <a:p>
            <a:r>
              <a:rPr lang="en-US" kern="100" dirty="0" smtClean="0">
                <a:latin typeface="Franklin Gothic Medium" panose="020B0603020102020204" pitchFamily="34" charset="0"/>
              </a:rPr>
              <a:t>Overall Bioinformatics pipeline structure</a:t>
            </a:r>
          </a:p>
          <a:p>
            <a:r>
              <a:rPr lang="en-US" kern="100" dirty="0">
                <a:latin typeface="Franklin Gothic Medium" panose="020B0603020102020204" pitchFamily="34" charset="0"/>
              </a:rPr>
              <a:t>Next-generation sequencing </a:t>
            </a:r>
            <a:r>
              <a:rPr lang="en-US" kern="100" dirty="0" smtClean="0">
                <a:latin typeface="Franklin Gothic Medium" panose="020B0603020102020204" pitchFamily="34" charset="0"/>
              </a:rPr>
              <a:t>technology (Jean)</a:t>
            </a:r>
            <a:endParaRPr lang="en-US" kern="100" dirty="0">
              <a:latin typeface="Franklin Gothic Medium" panose="020B0603020102020204" pitchFamily="34" charset="0"/>
            </a:endParaRPr>
          </a:p>
          <a:p>
            <a:pPr lvl="1"/>
            <a:r>
              <a:rPr lang="en-US" kern="100" dirty="0">
                <a:latin typeface="Franklin Gothic Medium" panose="020B0603020102020204" pitchFamily="34" charset="0"/>
              </a:rPr>
              <a:t>Illumina</a:t>
            </a:r>
          </a:p>
          <a:p>
            <a:pPr lvl="1"/>
            <a:r>
              <a:rPr lang="en-US" kern="100" dirty="0" err="1">
                <a:latin typeface="Franklin Gothic Medium" panose="020B0603020102020204" pitchFamily="34" charset="0"/>
              </a:rPr>
              <a:t>Nanopore</a:t>
            </a:r>
            <a:endParaRPr lang="en-US" kern="100" dirty="0">
              <a:latin typeface="Franklin Gothic Medium" panose="020B0603020102020204" pitchFamily="34" charset="0"/>
            </a:endParaRPr>
          </a:p>
          <a:p>
            <a:r>
              <a:rPr lang="en-US" kern="100" dirty="0" smtClean="0">
                <a:latin typeface="Franklin Gothic Medium" panose="020B0603020102020204" pitchFamily="34" charset="0"/>
              </a:rPr>
              <a:t>Alignment (Yunku)</a:t>
            </a:r>
          </a:p>
          <a:p>
            <a:pPr lvl="1"/>
            <a:r>
              <a:rPr lang="en-US" kern="100" dirty="0" smtClean="0">
                <a:latin typeface="Franklin Gothic Medium" panose="020B0603020102020204" pitchFamily="34" charset="0"/>
              </a:rPr>
              <a:t>BWA-mem</a:t>
            </a:r>
          </a:p>
          <a:p>
            <a:pPr lvl="1"/>
            <a:r>
              <a:rPr lang="en-US" kern="100" dirty="0" smtClean="0">
                <a:latin typeface="Franklin Gothic Medium" panose="020B0603020102020204" pitchFamily="34" charset="0"/>
              </a:rPr>
              <a:t>HISAT</a:t>
            </a:r>
          </a:p>
          <a:p>
            <a:pPr lvl="1"/>
            <a:r>
              <a:rPr lang="en-US" kern="100" dirty="0" smtClean="0">
                <a:latin typeface="Franklin Gothic Medium" panose="020B0603020102020204" pitchFamily="34" charset="0"/>
              </a:rPr>
              <a:t>NCBI BLAST (demo)</a:t>
            </a:r>
          </a:p>
          <a:p>
            <a:pPr lvl="1"/>
            <a:endParaRPr lang="en-US" kern="100" dirty="0" smtClean="0">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5</a:t>
            </a:fld>
            <a:endParaRPr lang="en-US" dirty="0"/>
          </a:p>
        </p:txBody>
      </p:sp>
    </p:spTree>
    <p:extLst>
      <p:ext uri="{BB962C8B-B14F-4D97-AF65-F5344CB8AC3E}">
        <p14:creationId xmlns:p14="http://schemas.microsoft.com/office/powerpoint/2010/main" val="35039404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Autofit/>
          </a:bodyPr>
          <a:lstStyle/>
          <a:p>
            <a:pPr algn="l"/>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RNA-</a:t>
            </a:r>
            <a:r>
              <a:rPr lang="en-US" sz="4000" b="1" dirty="0" err="1"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seq</a:t>
            </a:r>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alignment</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50</a:t>
            </a:fld>
            <a:endParaRPr lang="en-US" dirty="0"/>
          </a:p>
        </p:txBody>
      </p:sp>
      <p:sp>
        <p:nvSpPr>
          <p:cNvPr id="10" name="Content Placeholder 3"/>
          <p:cNvSpPr>
            <a:spLocks noGrp="1"/>
          </p:cNvSpPr>
          <p:nvPr>
            <p:ph idx="1"/>
          </p:nvPr>
        </p:nvSpPr>
        <p:spPr>
          <a:xfrm>
            <a:off x="457200" y="1219200"/>
            <a:ext cx="8229600" cy="5334000"/>
          </a:xfrm>
        </p:spPr>
        <p:txBody>
          <a:bodyPr>
            <a:normAutofit/>
          </a:bodyPr>
          <a:lstStyle/>
          <a:p>
            <a:pPr marL="342900" lvl="2" indent="-342900"/>
            <a:r>
              <a:rPr lang="en-US" kern="100" dirty="0" smtClean="0">
                <a:latin typeface="Franklin Gothic Medium" panose="020B0603020102020204" pitchFamily="34" charset="0"/>
              </a:rPr>
              <a:t>Difficulties in RNA-</a:t>
            </a:r>
            <a:r>
              <a:rPr lang="en-US" kern="100" dirty="0" err="1" smtClean="0">
                <a:latin typeface="Franklin Gothic Medium" panose="020B0603020102020204" pitchFamily="34" charset="0"/>
              </a:rPr>
              <a:t>seq</a:t>
            </a:r>
            <a:r>
              <a:rPr lang="en-US" kern="100" dirty="0" smtClean="0">
                <a:latin typeface="Franklin Gothic Medium" panose="020B0603020102020204" pitchFamily="34" charset="0"/>
              </a:rPr>
              <a:t> alignment: Splice junction</a:t>
            </a:r>
          </a:p>
          <a:p>
            <a:pPr marL="342900" lvl="2" indent="-342900"/>
            <a:endParaRPr lang="en-US" kern="100" dirty="0">
              <a:latin typeface="Franklin Gothic Medium" panose="020B0603020102020204" pitchFamily="34" charset="0"/>
            </a:endParaRPr>
          </a:p>
          <a:p>
            <a:pPr marL="342900" lvl="2" indent="-342900"/>
            <a:endParaRPr lang="en-US" kern="100" dirty="0" smtClean="0">
              <a:latin typeface="Franklin Gothic Medium" panose="020B0603020102020204" pitchFamily="34" charset="0"/>
            </a:endParaRPr>
          </a:p>
          <a:p>
            <a:pPr marL="800100" lvl="3" indent="-342900"/>
            <a:r>
              <a:rPr lang="en-US" kern="100" dirty="0" smtClean="0">
                <a:latin typeface="Franklin Gothic Medium" panose="020B0603020102020204" pitchFamily="34" charset="0"/>
              </a:rPr>
              <a:t>A read may be split into two exons.</a:t>
            </a:r>
          </a:p>
          <a:p>
            <a:pPr marL="800100" lvl="3" indent="-342900"/>
            <a:r>
              <a:rPr lang="en-US" kern="100" dirty="0" smtClean="0">
                <a:latin typeface="Franklin Gothic Medium" panose="020B0603020102020204" pitchFamily="34" charset="0"/>
              </a:rPr>
              <a:t>Distance between the exon (=size of intron) could be very long</a:t>
            </a:r>
            <a:endParaRPr lang="en-US" kern="100" dirty="0">
              <a:latin typeface="Franklin Gothic Medium" panose="020B0603020102020204" pitchFamily="34" charset="0"/>
            </a:endParaRPr>
          </a:p>
          <a:p>
            <a:pPr marL="342900" lvl="2" indent="-342900"/>
            <a:endParaRPr lang="en-US" kern="100" dirty="0" smtClean="0">
              <a:latin typeface="Franklin Gothic Medium" panose="020B0603020102020204" pitchFamily="34" charset="0"/>
            </a:endParaRPr>
          </a:p>
          <a:p>
            <a:pPr marL="342900" lvl="2" indent="-342900"/>
            <a:r>
              <a:rPr lang="en-US" kern="100" dirty="0" smtClean="0">
                <a:latin typeface="Franklin Gothic Medium" panose="020B0603020102020204" pitchFamily="34" charset="0"/>
              </a:rPr>
              <a:t>Tools for RNA-</a:t>
            </a:r>
            <a:r>
              <a:rPr lang="en-US" kern="100" dirty="0" err="1" smtClean="0">
                <a:latin typeface="Franklin Gothic Medium" panose="020B0603020102020204" pitchFamily="34" charset="0"/>
              </a:rPr>
              <a:t>seq</a:t>
            </a:r>
            <a:r>
              <a:rPr lang="en-US" kern="100" dirty="0" smtClean="0">
                <a:latin typeface="Franklin Gothic Medium" panose="020B0603020102020204" pitchFamily="34" charset="0"/>
              </a:rPr>
              <a:t> alignment</a:t>
            </a:r>
          </a:p>
          <a:p>
            <a:pPr marL="800100" lvl="3" indent="-342900"/>
            <a:r>
              <a:rPr lang="en-US" kern="100" dirty="0" smtClean="0">
                <a:latin typeface="Franklin Gothic Medium" panose="020B0603020102020204" pitchFamily="34" charset="0"/>
              </a:rPr>
              <a:t>Tophat2, STAR, and </a:t>
            </a:r>
            <a:r>
              <a:rPr lang="en-US" b="1" kern="100" dirty="0" smtClean="0">
                <a:latin typeface="Franklin Gothic Medium" panose="020B0603020102020204" pitchFamily="34" charset="0"/>
              </a:rPr>
              <a:t>HISAT2</a:t>
            </a:r>
          </a:p>
          <a:p>
            <a:pPr marL="800100" lvl="3" indent="-342900"/>
            <a:r>
              <a:rPr lang="en-US" kern="100" dirty="0">
                <a:latin typeface="Franklin Gothic Medium" panose="020B0603020102020204" pitchFamily="34" charset="0"/>
              </a:rPr>
              <a:t>HISAT uses Hierarchical BWT indices – Global and local</a:t>
            </a:r>
            <a:endParaRPr lang="en-US" b="1" kern="100" dirty="0" smtClean="0">
              <a:latin typeface="Franklin Gothic Medium" panose="020B0603020102020204" pitchFamily="34" charset="0"/>
            </a:endParaRPr>
          </a:p>
          <a:p>
            <a:pPr marL="1257300" lvl="4" indent="-342900"/>
            <a:r>
              <a:rPr lang="en-US" kern="100" dirty="0" smtClean="0">
                <a:latin typeface="Franklin Gothic Medium" panose="020B0603020102020204" pitchFamily="34" charset="0"/>
              </a:rPr>
              <a:t>Global index find possible mapping positions over the genome</a:t>
            </a:r>
          </a:p>
          <a:p>
            <a:pPr marL="1257300" lvl="4" indent="-342900"/>
            <a:r>
              <a:rPr lang="en-US" kern="100" dirty="0" smtClean="0">
                <a:latin typeface="Franklin Gothic Medium" panose="020B0603020102020204" pitchFamily="34" charset="0"/>
              </a:rPr>
              <a:t>For the possible mapping positions, very small local index is used to identify splice sites. </a:t>
            </a:r>
          </a:p>
          <a:p>
            <a:pPr marL="1257300" lvl="4" indent="-342900"/>
            <a:r>
              <a:rPr lang="en-US" kern="100" dirty="0" smtClean="0">
                <a:latin typeface="Franklin Gothic Medium" panose="020B0603020102020204" pitchFamily="34" charset="0"/>
                <a:sym typeface="Wingdings" panose="05000000000000000000" pitchFamily="2" charset="2"/>
              </a:rPr>
              <a:t>Small local index  smaller search space  extensive search</a:t>
            </a:r>
            <a:endParaRPr lang="en-US" kern="100" dirty="0" smtClean="0">
              <a:latin typeface="Franklin Gothic Medium" panose="020B0603020102020204" pitchFamily="34" charset="0"/>
            </a:endParaRPr>
          </a:p>
          <a:p>
            <a:pPr marL="1371600" lvl="3" indent="0">
              <a:buNone/>
            </a:pPr>
            <a:endParaRPr lang="en-US" sz="1600" kern="100" dirty="0" smtClean="0">
              <a:latin typeface="Franklin Gothic Medium" panose="020B0603020102020204" pitchFamily="34" charset="0"/>
            </a:endParaRPr>
          </a:p>
          <a:p>
            <a:pPr lvl="1"/>
            <a:endParaRPr lang="en-US" sz="2400" kern="100" dirty="0" smtClean="0">
              <a:latin typeface="Franklin Gothic Medium" panose="020B0603020102020204" pitchFamily="34" charset="0"/>
            </a:endParaRPr>
          </a:p>
        </p:txBody>
      </p:sp>
      <p:sp>
        <p:nvSpPr>
          <p:cNvPr id="12" name="Date Placeholder 5"/>
          <p:cNvSpPr>
            <a:spLocks noGrp="1"/>
          </p:cNvSpPr>
          <p:nvPr>
            <p:ph type="dt" sz="half" idx="10"/>
          </p:nvPr>
        </p:nvSpPr>
        <p:spPr>
          <a:xfrm>
            <a:off x="457200" y="6356350"/>
            <a:ext cx="2133600" cy="365125"/>
          </a:xfrm>
        </p:spPr>
        <p:txBody>
          <a:bodyPr/>
          <a:lstStyle/>
          <a:p>
            <a:r>
              <a:rPr lang="en-US" dirty="0"/>
              <a:t>01/19/2018</a:t>
            </a:r>
          </a:p>
        </p:txBody>
      </p:sp>
      <p:pic>
        <p:nvPicPr>
          <p:cNvPr id="3" name="Picture 2"/>
          <p:cNvPicPr>
            <a:picLocks noChangeAspect="1"/>
          </p:cNvPicPr>
          <p:nvPr/>
        </p:nvPicPr>
        <p:blipFill>
          <a:blip r:embed="rId2"/>
          <a:stretch>
            <a:fillRect/>
          </a:stretch>
        </p:blipFill>
        <p:spPr>
          <a:xfrm>
            <a:off x="914400" y="1828800"/>
            <a:ext cx="6756265" cy="752475"/>
          </a:xfrm>
          <a:prstGeom prst="rect">
            <a:avLst/>
          </a:prstGeom>
        </p:spPr>
      </p:pic>
    </p:spTree>
    <p:extLst>
      <p:ext uri="{BB962C8B-B14F-4D97-AF65-F5344CB8AC3E}">
        <p14:creationId xmlns:p14="http://schemas.microsoft.com/office/powerpoint/2010/main" val="3590962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Autofit/>
          </a:bodyPr>
          <a:lstStyle/>
          <a:p>
            <a:pPr algn="l"/>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HISAT2</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51</a:t>
            </a:fld>
            <a:endParaRPr lang="en-US" dirty="0"/>
          </a:p>
        </p:txBody>
      </p:sp>
      <p:sp>
        <p:nvSpPr>
          <p:cNvPr id="10" name="Content Placeholder 3"/>
          <p:cNvSpPr>
            <a:spLocks noGrp="1"/>
          </p:cNvSpPr>
          <p:nvPr>
            <p:ph idx="1"/>
          </p:nvPr>
        </p:nvSpPr>
        <p:spPr>
          <a:xfrm>
            <a:off x="457200" y="1219200"/>
            <a:ext cx="8229600" cy="4906963"/>
          </a:xfrm>
        </p:spPr>
        <p:txBody>
          <a:bodyPr>
            <a:normAutofit/>
          </a:bodyPr>
          <a:lstStyle/>
          <a:p>
            <a:r>
              <a:rPr lang="en-US" sz="2400" kern="100" dirty="0" smtClean="0">
                <a:latin typeface="Franklin Gothic Medium" panose="020B0603020102020204" pitchFamily="34" charset="0"/>
              </a:rPr>
              <a:t>HISAT2 uses graph theory in order to incorporate SNPs</a:t>
            </a:r>
          </a:p>
          <a:p>
            <a:pPr lvl="1"/>
            <a:r>
              <a:rPr lang="en-US" sz="2000" kern="100" dirty="0" smtClean="0">
                <a:latin typeface="Franklin Gothic Medium" panose="020B0603020102020204" pitchFamily="34" charset="0"/>
              </a:rPr>
              <a:t>Common SNPs were </a:t>
            </a:r>
            <a:r>
              <a:rPr lang="en-US" altLang="ko-KR" sz="2000" kern="100" dirty="0" smtClean="0">
                <a:latin typeface="Franklin Gothic Medium" panose="020B0603020102020204" pitchFamily="34" charset="0"/>
              </a:rPr>
              <a:t>incorporated. If a mismatch occurs on the common SNPs, there is no penalty for the alignment.</a:t>
            </a:r>
          </a:p>
          <a:p>
            <a:pPr lvl="1"/>
            <a:r>
              <a:rPr lang="en-US" sz="2000" kern="100" dirty="0" smtClean="0">
                <a:latin typeface="Franklin Gothic Medium" panose="020B0603020102020204" pitchFamily="34" charset="0"/>
              </a:rPr>
              <a:t>They incorporates 12.3M SNPs and indexes all possible alignment using graph</a:t>
            </a:r>
          </a:p>
          <a:p>
            <a:pPr lvl="1"/>
            <a:endParaRPr lang="en-US" sz="2000" kern="100" dirty="0">
              <a:latin typeface="Franklin Gothic Medium" panose="020B0603020102020204" pitchFamily="34" charset="0"/>
            </a:endParaRPr>
          </a:p>
          <a:p>
            <a:pPr lvl="1"/>
            <a:endParaRPr lang="en-US" sz="2000" kern="100" dirty="0" smtClean="0">
              <a:latin typeface="Franklin Gothic Medium" panose="020B0603020102020204" pitchFamily="34" charset="0"/>
            </a:endParaRPr>
          </a:p>
          <a:p>
            <a:pPr lvl="1"/>
            <a:endParaRPr lang="en-US" sz="2000" kern="100" dirty="0">
              <a:latin typeface="Franklin Gothic Medium" panose="020B0603020102020204" pitchFamily="34" charset="0"/>
            </a:endParaRPr>
          </a:p>
          <a:p>
            <a:pPr lvl="1"/>
            <a:endParaRPr lang="en-US" sz="2000" kern="100" dirty="0" smtClean="0">
              <a:latin typeface="Franklin Gothic Medium" panose="020B0603020102020204" pitchFamily="34" charset="0"/>
            </a:endParaRPr>
          </a:p>
          <a:p>
            <a:r>
              <a:rPr lang="en-US" sz="2400" kern="100" dirty="0" smtClean="0">
                <a:latin typeface="Franklin Gothic Medium" panose="020B0603020102020204" pitchFamily="34" charset="0"/>
              </a:rPr>
              <a:t>HISAT2 is the most accurate short read aligner for RNA-</a:t>
            </a:r>
            <a:r>
              <a:rPr lang="en-US" sz="2400" kern="100" dirty="0" err="1" smtClean="0">
                <a:latin typeface="Franklin Gothic Medium" panose="020B0603020102020204" pitchFamily="34" charset="0"/>
              </a:rPr>
              <a:t>seq</a:t>
            </a:r>
            <a:r>
              <a:rPr lang="en-US" sz="2400" kern="100" dirty="0" smtClean="0">
                <a:latin typeface="Franklin Gothic Medium" panose="020B0603020102020204" pitchFamily="34" charset="0"/>
              </a:rPr>
              <a:t> data</a:t>
            </a:r>
            <a:r>
              <a:rPr lang="en-US" sz="2000" kern="100" dirty="0" smtClean="0">
                <a:latin typeface="Franklin Gothic Medium" panose="020B0603020102020204" pitchFamily="34" charset="0"/>
              </a:rPr>
              <a:t> (S. </a:t>
            </a:r>
            <a:r>
              <a:rPr lang="en-US" sz="2000" kern="100" dirty="0" err="1" smtClean="0">
                <a:latin typeface="Franklin Gothic Medium" panose="020B0603020102020204" pitchFamily="34" charset="0"/>
              </a:rPr>
              <a:t>Sahraeian</a:t>
            </a:r>
            <a:r>
              <a:rPr lang="en-US" sz="2000" kern="100" dirty="0" smtClean="0">
                <a:latin typeface="Franklin Gothic Medium" panose="020B0603020102020204" pitchFamily="34" charset="0"/>
              </a:rPr>
              <a:t> </a:t>
            </a:r>
            <a:r>
              <a:rPr lang="en-US" sz="2000" i="1" kern="100" dirty="0" smtClean="0">
                <a:latin typeface="Franklin Gothic Medium" panose="020B0603020102020204" pitchFamily="34" charset="0"/>
              </a:rPr>
              <a:t>et al</a:t>
            </a:r>
            <a:r>
              <a:rPr lang="en-US" sz="2000" kern="100" dirty="0" smtClean="0">
                <a:latin typeface="Franklin Gothic Medium" panose="020B0603020102020204" pitchFamily="34" charset="0"/>
              </a:rPr>
              <a:t>, Nature com. 8:59, 2017)</a:t>
            </a:r>
          </a:p>
          <a:p>
            <a:pPr lvl="1"/>
            <a:r>
              <a:rPr lang="en-US" sz="2000" kern="100" dirty="0" smtClean="0">
                <a:latin typeface="Franklin Gothic Medium" panose="020B0603020102020204" pitchFamily="34" charset="0"/>
              </a:rPr>
              <a:t>Compared with Tophat2 and STAR</a:t>
            </a:r>
          </a:p>
        </p:txBody>
      </p:sp>
      <p:sp>
        <p:nvSpPr>
          <p:cNvPr id="12" name="Date Placeholder 5"/>
          <p:cNvSpPr>
            <a:spLocks noGrp="1"/>
          </p:cNvSpPr>
          <p:nvPr>
            <p:ph type="dt" sz="half" idx="10"/>
          </p:nvPr>
        </p:nvSpPr>
        <p:spPr>
          <a:xfrm>
            <a:off x="457200" y="6356350"/>
            <a:ext cx="2133600" cy="365125"/>
          </a:xfrm>
        </p:spPr>
        <p:txBody>
          <a:bodyPr/>
          <a:lstStyle/>
          <a:p>
            <a:r>
              <a:rPr lang="en-US" dirty="0"/>
              <a:t>01/19/2018</a:t>
            </a:r>
          </a:p>
        </p:txBody>
      </p:sp>
      <p:pic>
        <p:nvPicPr>
          <p:cNvPr id="3" name="Picture 2"/>
          <p:cNvPicPr>
            <a:picLocks noChangeAspect="1"/>
          </p:cNvPicPr>
          <p:nvPr/>
        </p:nvPicPr>
        <p:blipFill>
          <a:blip r:embed="rId2"/>
          <a:stretch>
            <a:fillRect/>
          </a:stretch>
        </p:blipFill>
        <p:spPr>
          <a:xfrm>
            <a:off x="2718973" y="2819400"/>
            <a:ext cx="3706053" cy="1463675"/>
          </a:xfrm>
          <a:prstGeom prst="rect">
            <a:avLst/>
          </a:prstGeom>
        </p:spPr>
      </p:pic>
      <p:sp>
        <p:nvSpPr>
          <p:cNvPr id="4" name="TextBox 3"/>
          <p:cNvSpPr txBox="1"/>
          <p:nvPr/>
        </p:nvSpPr>
        <p:spPr>
          <a:xfrm>
            <a:off x="2168938" y="4055624"/>
            <a:ext cx="4806124" cy="261610"/>
          </a:xfrm>
          <a:prstGeom prst="rect">
            <a:avLst/>
          </a:prstGeom>
          <a:noFill/>
        </p:spPr>
        <p:txBody>
          <a:bodyPr wrap="none" rtlCol="0">
            <a:spAutoFit/>
          </a:bodyPr>
          <a:lstStyle/>
          <a:p>
            <a:r>
              <a:rPr lang="en-US" sz="1100" dirty="0"/>
              <a:t>https://ccb.jhu.edu/software/hisat2/data/HISAT2-first_release-Sept_8_2015.pdf</a:t>
            </a:r>
          </a:p>
        </p:txBody>
      </p:sp>
      <p:sp>
        <p:nvSpPr>
          <p:cNvPr id="5" name="TextBox 4"/>
          <p:cNvSpPr txBox="1"/>
          <p:nvPr/>
        </p:nvSpPr>
        <p:spPr>
          <a:xfrm>
            <a:off x="2151069" y="3709097"/>
            <a:ext cx="1109599" cy="276999"/>
          </a:xfrm>
          <a:prstGeom prst="rect">
            <a:avLst/>
          </a:prstGeom>
          <a:noFill/>
        </p:spPr>
        <p:txBody>
          <a:bodyPr wrap="none" rtlCol="0">
            <a:spAutoFit/>
          </a:bodyPr>
          <a:lstStyle/>
          <a:p>
            <a:r>
              <a:rPr lang="en-US" sz="1200" dirty="0" smtClean="0">
                <a:latin typeface="Franklin Gothic Medium" panose="020B0603020102020204" pitchFamily="34" charset="0"/>
              </a:rPr>
              <a:t>Common SNP</a:t>
            </a:r>
            <a:endParaRPr lang="en-US" sz="1200" dirty="0">
              <a:latin typeface="Franklin Gothic Medium" panose="020B0603020102020204" pitchFamily="34" charset="0"/>
            </a:endParaRPr>
          </a:p>
        </p:txBody>
      </p:sp>
      <p:sp>
        <p:nvSpPr>
          <p:cNvPr id="9" name="TextBox 8"/>
          <p:cNvSpPr txBox="1"/>
          <p:nvPr/>
        </p:nvSpPr>
        <p:spPr>
          <a:xfrm>
            <a:off x="5377304" y="3755295"/>
            <a:ext cx="413896" cy="276999"/>
          </a:xfrm>
          <a:prstGeom prst="rect">
            <a:avLst/>
          </a:prstGeom>
          <a:noFill/>
        </p:spPr>
        <p:txBody>
          <a:bodyPr wrap="none" rtlCol="0">
            <a:spAutoFit/>
          </a:bodyPr>
          <a:lstStyle/>
          <a:p>
            <a:r>
              <a:rPr lang="en-US" sz="1200" dirty="0" smtClean="0">
                <a:latin typeface="Franklin Gothic Medium" panose="020B0603020102020204" pitchFamily="34" charset="0"/>
              </a:rPr>
              <a:t>INS</a:t>
            </a:r>
            <a:endParaRPr lang="en-US" sz="1200" dirty="0">
              <a:latin typeface="Franklin Gothic Medium" panose="020B0603020102020204" pitchFamily="34" charset="0"/>
            </a:endParaRPr>
          </a:p>
        </p:txBody>
      </p:sp>
      <p:sp>
        <p:nvSpPr>
          <p:cNvPr id="11" name="TextBox 10"/>
          <p:cNvSpPr txBox="1"/>
          <p:nvPr/>
        </p:nvSpPr>
        <p:spPr>
          <a:xfrm>
            <a:off x="4138656" y="2974377"/>
            <a:ext cx="445956" cy="276999"/>
          </a:xfrm>
          <a:prstGeom prst="rect">
            <a:avLst/>
          </a:prstGeom>
          <a:noFill/>
        </p:spPr>
        <p:txBody>
          <a:bodyPr wrap="none" rtlCol="0">
            <a:spAutoFit/>
          </a:bodyPr>
          <a:lstStyle/>
          <a:p>
            <a:r>
              <a:rPr lang="en-US" sz="1200" dirty="0" smtClean="0">
                <a:latin typeface="Franklin Gothic Medium" panose="020B0603020102020204" pitchFamily="34" charset="0"/>
              </a:rPr>
              <a:t>DEL</a:t>
            </a:r>
            <a:endParaRPr lang="en-US" sz="1200" dirty="0">
              <a:latin typeface="Franklin Gothic Medium" panose="020B0603020102020204" pitchFamily="34" charset="0"/>
            </a:endParaRPr>
          </a:p>
        </p:txBody>
      </p:sp>
      <p:sp>
        <p:nvSpPr>
          <p:cNvPr id="13" name="TextBox 12"/>
          <p:cNvSpPr txBox="1"/>
          <p:nvPr/>
        </p:nvSpPr>
        <p:spPr>
          <a:xfrm>
            <a:off x="6794026" y="3200400"/>
            <a:ext cx="1582421" cy="276999"/>
          </a:xfrm>
          <a:prstGeom prst="rect">
            <a:avLst/>
          </a:prstGeom>
          <a:noFill/>
        </p:spPr>
        <p:txBody>
          <a:bodyPr wrap="none" rtlCol="0">
            <a:spAutoFit/>
          </a:bodyPr>
          <a:lstStyle/>
          <a:p>
            <a:r>
              <a:rPr lang="en-US" sz="1200" dirty="0" smtClean="0">
                <a:latin typeface="Franklin Gothic Medium" panose="020B0603020102020204" pitchFamily="34" charset="0"/>
              </a:rPr>
              <a:t>Original Ref: GAGCTG</a:t>
            </a:r>
            <a:endParaRPr lang="en-US" sz="1200" dirty="0">
              <a:latin typeface="Franklin Gothic Medium" panose="020B0603020102020204" pitchFamily="34" charset="0"/>
            </a:endParaRPr>
          </a:p>
        </p:txBody>
      </p:sp>
    </p:spTree>
    <p:extLst>
      <p:ext uri="{BB962C8B-B14F-4D97-AF65-F5344CB8AC3E}">
        <p14:creationId xmlns:p14="http://schemas.microsoft.com/office/powerpoint/2010/main" val="38571613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noAutofit/>
          </a:bodyPr>
          <a:lstStyle/>
          <a:p>
            <a:pPr algn="l"/>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r>
              <a:rPr lang="en-US" sz="4000" b="1" baseline="30000"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rd</a:t>
            </a:r>
            <a:r>
              <a:rPr lang="en-US" sz="4000"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-gen. sequencing</a:t>
            </a:r>
            <a:endParaRPr lang="en-US" sz="4000" b="1" dirty="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52</a:t>
            </a:fld>
            <a:endParaRPr lang="en-US" dirty="0"/>
          </a:p>
        </p:txBody>
      </p:sp>
      <p:sp>
        <p:nvSpPr>
          <p:cNvPr id="10" name="Content Placeholder 3"/>
          <p:cNvSpPr>
            <a:spLocks noGrp="1"/>
          </p:cNvSpPr>
          <p:nvPr>
            <p:ph idx="1"/>
          </p:nvPr>
        </p:nvSpPr>
        <p:spPr>
          <a:xfrm>
            <a:off x="457200" y="1219200"/>
            <a:ext cx="8229600" cy="4906963"/>
          </a:xfrm>
        </p:spPr>
        <p:txBody>
          <a:bodyPr>
            <a:normAutofit fontScale="92500" lnSpcReduction="10000"/>
          </a:bodyPr>
          <a:lstStyle/>
          <a:p>
            <a:pPr marL="342900" lvl="2" indent="-342900"/>
            <a:r>
              <a:rPr lang="en-US" sz="2800" kern="100" dirty="0">
                <a:latin typeface="Franklin Gothic Medium" panose="020B0603020102020204" pitchFamily="34" charset="0"/>
              </a:rPr>
              <a:t>Recent technological advance allows generating of sequence reads that are &gt; 1kb ~ 1Mb</a:t>
            </a:r>
          </a:p>
          <a:p>
            <a:pPr marL="800100" lvl="3" indent="-342900"/>
            <a:r>
              <a:rPr lang="en-US" sz="2400" kern="100" dirty="0" err="1">
                <a:latin typeface="Franklin Gothic Medium" panose="020B0603020102020204" pitchFamily="34" charset="0"/>
              </a:rPr>
              <a:t>Nanopore</a:t>
            </a:r>
            <a:r>
              <a:rPr lang="en-US" sz="2400" kern="100" dirty="0">
                <a:latin typeface="Franklin Gothic Medium" panose="020B0603020102020204" pitchFamily="34" charset="0"/>
              </a:rPr>
              <a:t>, </a:t>
            </a:r>
            <a:r>
              <a:rPr lang="en-US" sz="2400" kern="100" dirty="0" err="1">
                <a:latin typeface="Franklin Gothic Medium" panose="020B0603020102020204" pitchFamily="34" charset="0"/>
              </a:rPr>
              <a:t>PacBio</a:t>
            </a:r>
            <a:endParaRPr lang="en-US" sz="2400" kern="100" dirty="0">
              <a:latin typeface="Franklin Gothic Medium" panose="020B0603020102020204" pitchFamily="34" charset="0"/>
            </a:endParaRPr>
          </a:p>
          <a:p>
            <a:pPr marL="800100" lvl="3" indent="-342900"/>
            <a:endParaRPr lang="en-US" kern="100" dirty="0" smtClean="0">
              <a:latin typeface="Franklin Gothic Medium" panose="020B0603020102020204" pitchFamily="34" charset="0"/>
            </a:endParaRPr>
          </a:p>
          <a:p>
            <a:r>
              <a:rPr lang="en-US" sz="2800" kern="100" dirty="0" smtClean="0">
                <a:latin typeface="Franklin Gothic Medium" panose="020B0603020102020204" pitchFamily="34" charset="0"/>
              </a:rPr>
              <a:t>Due to its longer length and higher error rate, specially designed tools should be used</a:t>
            </a:r>
          </a:p>
          <a:p>
            <a:pPr lvl="1"/>
            <a:r>
              <a:rPr lang="en-US" sz="2400" kern="100" dirty="0" smtClean="0">
                <a:latin typeface="Franklin Gothic Medium" panose="020B0603020102020204" pitchFamily="34" charset="0"/>
              </a:rPr>
              <a:t>LAST, minimap2, …</a:t>
            </a:r>
          </a:p>
          <a:p>
            <a:pPr lvl="1"/>
            <a:endParaRPr lang="en-US" sz="2400" kern="100" dirty="0">
              <a:latin typeface="Franklin Gothic Medium" panose="020B0603020102020204" pitchFamily="34" charset="0"/>
            </a:endParaRPr>
          </a:p>
          <a:p>
            <a:pPr marL="342900" lvl="2" indent="-342900"/>
            <a:r>
              <a:rPr lang="en-US" sz="2800" kern="100" dirty="0">
                <a:latin typeface="Franklin Gothic Medium" panose="020B0603020102020204" pitchFamily="34" charset="0"/>
              </a:rPr>
              <a:t>Longer sequence read may solve many problems</a:t>
            </a:r>
          </a:p>
          <a:p>
            <a:pPr marL="800100" lvl="3" indent="-342900"/>
            <a:r>
              <a:rPr lang="en-US" sz="2400" kern="100" dirty="0">
                <a:latin typeface="Franklin Gothic Medium" panose="020B0603020102020204" pitchFamily="34" charset="0"/>
              </a:rPr>
              <a:t>Isoform identification</a:t>
            </a:r>
          </a:p>
          <a:p>
            <a:pPr marL="800100" lvl="3" indent="-342900"/>
            <a:r>
              <a:rPr lang="en-US" sz="2400" kern="100" dirty="0">
                <a:latin typeface="Franklin Gothic Medium" panose="020B0603020102020204" pitchFamily="34" charset="0"/>
              </a:rPr>
              <a:t>Gene fusion detection</a:t>
            </a:r>
          </a:p>
          <a:p>
            <a:pPr marL="800100" lvl="3" indent="-342900"/>
            <a:r>
              <a:rPr lang="en-US" sz="2400" kern="100" dirty="0">
                <a:latin typeface="Franklin Gothic Medium" panose="020B0603020102020204" pitchFamily="34" charset="0"/>
              </a:rPr>
              <a:t>Structural variation </a:t>
            </a:r>
            <a:r>
              <a:rPr lang="en-US" sz="2400" kern="100" dirty="0" smtClean="0">
                <a:latin typeface="Franklin Gothic Medium" panose="020B0603020102020204" pitchFamily="34" charset="0"/>
              </a:rPr>
              <a:t>identification</a:t>
            </a:r>
            <a:endParaRPr lang="en-US" sz="2400" kern="100" dirty="0">
              <a:latin typeface="Franklin Gothic Medium" panose="020B0603020102020204" pitchFamily="34" charset="0"/>
            </a:endParaRPr>
          </a:p>
        </p:txBody>
      </p:sp>
      <p:sp>
        <p:nvSpPr>
          <p:cNvPr id="12" name="Date Placeholder 5"/>
          <p:cNvSpPr>
            <a:spLocks noGrp="1"/>
          </p:cNvSpPr>
          <p:nvPr>
            <p:ph type="dt" sz="half" idx="10"/>
          </p:nvPr>
        </p:nvSpPr>
        <p:spPr>
          <a:xfrm>
            <a:off x="457200" y="6356350"/>
            <a:ext cx="2133600" cy="365125"/>
          </a:xfrm>
        </p:spPr>
        <p:txBody>
          <a:bodyPr/>
          <a:lstStyle/>
          <a:p>
            <a:r>
              <a:rPr lang="en-US" dirty="0"/>
              <a:t>01/19/2018</a:t>
            </a:r>
          </a:p>
        </p:txBody>
      </p:sp>
    </p:spTree>
    <p:extLst>
      <p:ext uri="{BB962C8B-B14F-4D97-AF65-F5344CB8AC3E}">
        <p14:creationId xmlns:p14="http://schemas.microsoft.com/office/powerpoint/2010/main" val="29470634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 and Quality Assessment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CF2B76-CA25-4524-8320-E11EFA181A62}" type="slidenum">
              <a:rPr lang="en-US" smtClean="0"/>
              <a:t>53</a:t>
            </a:fld>
            <a:endParaRPr lang="en-US"/>
          </a:p>
        </p:txBody>
      </p:sp>
    </p:spTree>
    <p:extLst>
      <p:ext uri="{BB962C8B-B14F-4D97-AF65-F5344CB8AC3E}">
        <p14:creationId xmlns:p14="http://schemas.microsoft.com/office/powerpoint/2010/main" val="2559844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ample preparation"/>
          <p:cNvSpPr/>
          <p:nvPr/>
        </p:nvSpPr>
        <p:spPr>
          <a:xfrm>
            <a:off x="580429" y="71438"/>
            <a:ext cx="7670602" cy="85725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sz="5000">
                <a:latin typeface="Bookman Old Style"/>
                <a:ea typeface="Bookman Old Style"/>
                <a:cs typeface="Bookman Old Style"/>
                <a:sym typeface="Bookman Old Style"/>
              </a:defRPr>
            </a:lvl1pPr>
          </a:lstStyle>
          <a:p>
            <a:r>
              <a:rPr sz="3516"/>
              <a:t>Sample preparation</a:t>
            </a:r>
          </a:p>
        </p:txBody>
      </p:sp>
      <p:sp>
        <p:nvSpPr>
          <p:cNvPr id="366" name="Line"/>
          <p:cNvSpPr/>
          <p:nvPr/>
        </p:nvSpPr>
        <p:spPr>
          <a:xfrm>
            <a:off x="2181427" y="1910953"/>
            <a:ext cx="1262849" cy="0"/>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67" name="Line"/>
          <p:cNvSpPr/>
          <p:nvPr/>
        </p:nvSpPr>
        <p:spPr>
          <a:xfrm>
            <a:off x="2268141" y="1997666"/>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68" name="Line"/>
          <p:cNvSpPr/>
          <p:nvPr/>
        </p:nvSpPr>
        <p:spPr>
          <a:xfrm>
            <a:off x="2357438" y="2086963"/>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69" name="Line"/>
          <p:cNvSpPr/>
          <p:nvPr/>
        </p:nvSpPr>
        <p:spPr>
          <a:xfrm>
            <a:off x="2446734" y="2176260"/>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0" name="Line"/>
          <p:cNvSpPr/>
          <p:nvPr/>
        </p:nvSpPr>
        <p:spPr>
          <a:xfrm>
            <a:off x="4071938" y="1908369"/>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1" name="Line"/>
          <p:cNvSpPr/>
          <p:nvPr/>
        </p:nvSpPr>
        <p:spPr>
          <a:xfrm>
            <a:off x="4196953" y="2015526"/>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2" name="Line"/>
          <p:cNvSpPr/>
          <p:nvPr/>
        </p:nvSpPr>
        <p:spPr>
          <a:xfrm>
            <a:off x="4286250" y="2104822"/>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3" name="Line"/>
          <p:cNvSpPr/>
          <p:nvPr/>
        </p:nvSpPr>
        <p:spPr>
          <a:xfrm>
            <a:off x="3768328" y="2301276"/>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4" name="Line"/>
          <p:cNvSpPr/>
          <p:nvPr/>
        </p:nvSpPr>
        <p:spPr>
          <a:xfrm>
            <a:off x="3268266" y="2390572"/>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5" name="Line"/>
          <p:cNvSpPr/>
          <p:nvPr/>
        </p:nvSpPr>
        <p:spPr>
          <a:xfrm>
            <a:off x="3357563" y="2479869"/>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6" name="Line"/>
          <p:cNvSpPr/>
          <p:nvPr/>
        </p:nvSpPr>
        <p:spPr>
          <a:xfrm>
            <a:off x="6098977" y="1908369"/>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7" name="Line"/>
          <p:cNvSpPr/>
          <p:nvPr/>
        </p:nvSpPr>
        <p:spPr>
          <a:xfrm>
            <a:off x="3143250" y="2694182"/>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8" name="Line"/>
          <p:cNvSpPr/>
          <p:nvPr/>
        </p:nvSpPr>
        <p:spPr>
          <a:xfrm>
            <a:off x="6188273" y="1997666"/>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79" name="Line"/>
          <p:cNvSpPr/>
          <p:nvPr/>
        </p:nvSpPr>
        <p:spPr>
          <a:xfrm>
            <a:off x="5804297" y="2167330"/>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0" name="Line"/>
          <p:cNvSpPr/>
          <p:nvPr/>
        </p:nvSpPr>
        <p:spPr>
          <a:xfrm>
            <a:off x="5893594" y="2256627"/>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1" name="Line"/>
          <p:cNvSpPr/>
          <p:nvPr/>
        </p:nvSpPr>
        <p:spPr>
          <a:xfrm>
            <a:off x="5982891" y="2345924"/>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2" name="Line"/>
          <p:cNvSpPr/>
          <p:nvPr/>
        </p:nvSpPr>
        <p:spPr>
          <a:xfrm>
            <a:off x="5357813" y="2488799"/>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3" name="Line"/>
          <p:cNvSpPr/>
          <p:nvPr/>
        </p:nvSpPr>
        <p:spPr>
          <a:xfrm>
            <a:off x="5447109" y="2578096"/>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4" name="Line"/>
          <p:cNvSpPr/>
          <p:nvPr/>
        </p:nvSpPr>
        <p:spPr>
          <a:xfrm>
            <a:off x="5536406" y="2667393"/>
            <a:ext cx="1262849" cy="1"/>
          </a:xfrm>
          <a:prstGeom prst="line">
            <a:avLst/>
          </a:prstGeom>
          <a:ln w="38100">
            <a:solidFill>
              <a:srgbClr val="5E5E5E"/>
            </a:solidFill>
            <a:miter lim="400000"/>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5" name="Sample preparation…"/>
          <p:cNvSpPr/>
          <p:nvPr/>
        </p:nvSpPr>
        <p:spPr>
          <a:xfrm>
            <a:off x="3260853" y="946776"/>
            <a:ext cx="3143251" cy="6781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2800"/>
            </a:pPr>
            <a:r>
              <a:rPr sz="1969"/>
              <a:t>Sample preparation</a:t>
            </a:r>
          </a:p>
          <a:p>
            <a:pPr>
              <a:defRPr sz="2800"/>
            </a:pPr>
            <a:r>
              <a:rPr sz="1969"/>
              <a:t>(paired-end sequencing data)</a:t>
            </a:r>
          </a:p>
        </p:txBody>
      </p:sp>
      <p:sp>
        <p:nvSpPr>
          <p:cNvPr id="386" name="Instrument"/>
          <p:cNvSpPr/>
          <p:nvPr/>
        </p:nvSpPr>
        <p:spPr>
          <a:xfrm>
            <a:off x="76200" y="4914551"/>
            <a:ext cx="1048750"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dirty="0"/>
              <a:t>Instrument</a:t>
            </a:r>
          </a:p>
        </p:txBody>
      </p:sp>
      <p:sp>
        <p:nvSpPr>
          <p:cNvPr id="387" name="Phred-quality scores"/>
          <p:cNvSpPr/>
          <p:nvPr/>
        </p:nvSpPr>
        <p:spPr>
          <a:xfrm>
            <a:off x="6651362" y="6326004"/>
            <a:ext cx="1861664"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Phred-quality scores</a:t>
            </a:r>
          </a:p>
        </p:txBody>
      </p:sp>
      <p:sp>
        <p:nvSpPr>
          <p:cNvPr id="388" name="Line"/>
          <p:cNvSpPr/>
          <p:nvPr/>
        </p:nvSpPr>
        <p:spPr>
          <a:xfrm flipH="1">
            <a:off x="580429" y="5203666"/>
            <a:ext cx="85252" cy="398143"/>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89" name="Line"/>
          <p:cNvSpPr/>
          <p:nvPr/>
        </p:nvSpPr>
        <p:spPr>
          <a:xfrm flipH="1" flipV="1">
            <a:off x="6083663" y="6330276"/>
            <a:ext cx="529085" cy="196593"/>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0" name="Rectangle"/>
          <p:cNvSpPr/>
          <p:nvPr/>
        </p:nvSpPr>
        <p:spPr>
          <a:xfrm>
            <a:off x="1821656" y="937617"/>
            <a:ext cx="6375797" cy="1866305"/>
          </a:xfrm>
          <a:prstGeom prst="rect">
            <a:avLst/>
          </a:prstGeom>
          <a:ln w="25400">
            <a:solidFill>
              <a:srgbClr val="0433FF"/>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91" name="Line"/>
          <p:cNvSpPr/>
          <p:nvPr/>
        </p:nvSpPr>
        <p:spPr>
          <a:xfrm flipH="1" flipV="1">
            <a:off x="4783820" y="2875347"/>
            <a:ext cx="1" cy="509272"/>
          </a:xfrm>
          <a:prstGeom prst="line">
            <a:avLst/>
          </a:prstGeom>
          <a:ln w="88900">
            <a:solidFill>
              <a:srgbClr val="0000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2" name="Line"/>
          <p:cNvSpPr/>
          <p:nvPr/>
        </p:nvSpPr>
        <p:spPr>
          <a:xfrm>
            <a:off x="2242090" y="4978054"/>
            <a:ext cx="252154" cy="623755"/>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3" name="X&amp; Ycoordinate"/>
          <p:cNvSpPr/>
          <p:nvPr/>
        </p:nvSpPr>
        <p:spPr>
          <a:xfrm>
            <a:off x="1933504" y="4691871"/>
            <a:ext cx="1416863"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X&amp; Ycoordinate</a:t>
            </a:r>
          </a:p>
        </p:txBody>
      </p:sp>
      <p:sp>
        <p:nvSpPr>
          <p:cNvPr id="394" name="Line"/>
          <p:cNvSpPr/>
          <p:nvPr/>
        </p:nvSpPr>
        <p:spPr>
          <a:xfrm>
            <a:off x="2655774" y="4975102"/>
            <a:ext cx="180773" cy="608570"/>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5" name="Line"/>
          <p:cNvSpPr/>
          <p:nvPr/>
        </p:nvSpPr>
        <p:spPr>
          <a:xfrm>
            <a:off x="1376754" y="4722961"/>
            <a:ext cx="610794" cy="886592"/>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6" name="Lane"/>
          <p:cNvSpPr/>
          <p:nvPr/>
        </p:nvSpPr>
        <p:spPr>
          <a:xfrm>
            <a:off x="1086824" y="4388262"/>
            <a:ext cx="48891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Lane</a:t>
            </a:r>
          </a:p>
        </p:txBody>
      </p:sp>
      <p:sp>
        <p:nvSpPr>
          <p:cNvPr id="397" name="Line"/>
          <p:cNvSpPr/>
          <p:nvPr/>
        </p:nvSpPr>
        <p:spPr>
          <a:xfrm>
            <a:off x="1769626" y="4640274"/>
            <a:ext cx="437548" cy="943398"/>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398" name="Tile"/>
          <p:cNvSpPr/>
          <p:nvPr/>
        </p:nvSpPr>
        <p:spPr>
          <a:xfrm>
            <a:off x="1602826" y="4307894"/>
            <a:ext cx="384722"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Tile</a:t>
            </a:r>
          </a:p>
        </p:txBody>
      </p:sp>
      <p:sp>
        <p:nvSpPr>
          <p:cNvPr id="399" name="Line"/>
          <p:cNvSpPr/>
          <p:nvPr/>
        </p:nvSpPr>
        <p:spPr>
          <a:xfrm>
            <a:off x="946548" y="4714875"/>
            <a:ext cx="528682" cy="868796"/>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00" name="Run ID"/>
          <p:cNvSpPr/>
          <p:nvPr/>
        </p:nvSpPr>
        <p:spPr>
          <a:xfrm>
            <a:off x="367635" y="4459699"/>
            <a:ext cx="65402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Run ID</a:t>
            </a:r>
          </a:p>
        </p:txBody>
      </p:sp>
      <p:sp>
        <p:nvSpPr>
          <p:cNvPr id="401" name="CASAVA:Illumina software package for base calling"/>
          <p:cNvSpPr/>
          <p:nvPr/>
        </p:nvSpPr>
        <p:spPr>
          <a:xfrm>
            <a:off x="120254" y="2905934"/>
            <a:ext cx="5197079" cy="33175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400"/>
            </a:lvl1pPr>
          </a:lstStyle>
          <a:p>
            <a:r>
              <a:rPr sz="1687" dirty="0" err="1"/>
              <a:t>CASAVA:Illumina</a:t>
            </a:r>
            <a:r>
              <a:rPr sz="1687" dirty="0"/>
              <a:t> software package for base calling</a:t>
            </a:r>
          </a:p>
        </p:txBody>
      </p:sp>
      <p:sp>
        <p:nvSpPr>
          <p:cNvPr id="402" name="Fastq format…"/>
          <p:cNvSpPr/>
          <p:nvPr/>
        </p:nvSpPr>
        <p:spPr>
          <a:xfrm>
            <a:off x="2393156" y="3364820"/>
            <a:ext cx="5661422" cy="111062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2400"/>
            </a:pPr>
            <a:r>
              <a:rPr sz="1687"/>
              <a:t>Fastq format</a:t>
            </a:r>
          </a:p>
          <a:p>
            <a:pPr algn="l">
              <a:buSzPct val="125000"/>
              <a:buChar char="-"/>
              <a:defRPr sz="2400"/>
            </a:pPr>
            <a:r>
              <a:rPr sz="1687"/>
              <a:t> Text format. Stores sequence and quality info</a:t>
            </a:r>
          </a:p>
          <a:p>
            <a:pPr algn="l">
              <a:buSzPct val="125000"/>
              <a:buChar char="-"/>
              <a:defRPr sz="2400"/>
            </a:pPr>
            <a:r>
              <a:rPr sz="1687"/>
              <a:t> 4 lines per seuqences</a:t>
            </a:r>
          </a:p>
          <a:p>
            <a:pPr algn="l">
              <a:buSzPct val="125000"/>
              <a:buChar char="-"/>
              <a:defRPr sz="2400"/>
            </a:pPr>
            <a:r>
              <a:rPr sz="1687"/>
              <a:t> CASAVA 1.8 header line:</a:t>
            </a:r>
          </a:p>
        </p:txBody>
      </p:sp>
      <p:sp>
        <p:nvSpPr>
          <p:cNvPr id="403" name="Read pair #"/>
          <p:cNvSpPr/>
          <p:nvPr/>
        </p:nvSpPr>
        <p:spPr>
          <a:xfrm>
            <a:off x="3006396" y="5035664"/>
            <a:ext cx="1060611"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Read pair #</a:t>
            </a:r>
          </a:p>
        </p:txBody>
      </p:sp>
      <p:sp>
        <p:nvSpPr>
          <p:cNvPr id="404" name="Line"/>
          <p:cNvSpPr/>
          <p:nvPr/>
        </p:nvSpPr>
        <p:spPr>
          <a:xfrm flipH="1">
            <a:off x="3002894" y="5299495"/>
            <a:ext cx="311114" cy="310058"/>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05" name="Line"/>
          <p:cNvSpPr/>
          <p:nvPr/>
        </p:nvSpPr>
        <p:spPr>
          <a:xfrm flipH="1">
            <a:off x="3143249" y="5151867"/>
            <a:ext cx="1236376" cy="480136"/>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06" name="QC Filter flag:…"/>
          <p:cNvSpPr/>
          <p:nvPr/>
        </p:nvSpPr>
        <p:spPr>
          <a:xfrm>
            <a:off x="4228538" y="4579920"/>
            <a:ext cx="1445910" cy="59138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400">
                <a:solidFill>
                  <a:srgbClr val="E32400"/>
                </a:solidFill>
              </a:defRPr>
            </a:pPr>
            <a:r>
              <a:rPr sz="1687"/>
              <a:t>QC Filter flag:</a:t>
            </a:r>
          </a:p>
          <a:p>
            <a:pPr>
              <a:defRPr sz="2400">
                <a:solidFill>
                  <a:srgbClr val="E32400"/>
                </a:solidFill>
              </a:defRPr>
            </a:pPr>
            <a:r>
              <a:rPr sz="1687"/>
              <a:t>Y=bad, N=Good</a:t>
            </a:r>
          </a:p>
        </p:txBody>
      </p:sp>
      <p:sp>
        <p:nvSpPr>
          <p:cNvPr id="407" name="Line"/>
          <p:cNvSpPr/>
          <p:nvPr/>
        </p:nvSpPr>
        <p:spPr>
          <a:xfrm flipH="1">
            <a:off x="3530989" y="5331410"/>
            <a:ext cx="1808367" cy="300593"/>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08" name="Barcode"/>
          <p:cNvSpPr/>
          <p:nvPr/>
        </p:nvSpPr>
        <p:spPr>
          <a:xfrm>
            <a:off x="5369794" y="5138355"/>
            <a:ext cx="790153"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Barcode</a:t>
            </a:r>
          </a:p>
        </p:txBody>
      </p:sp>
      <p:sp>
        <p:nvSpPr>
          <p:cNvPr id="409" name="@HWI-ST1073:280:D18HTACXX:2:1101:2579:1928 1:N:0:CGATGT…"/>
          <p:cNvSpPr/>
          <p:nvPr/>
        </p:nvSpPr>
        <p:spPr>
          <a:xfrm>
            <a:off x="142875" y="5564076"/>
            <a:ext cx="9144000" cy="72154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1500"/>
            </a:pPr>
            <a:r>
              <a:rPr sz="1055" dirty="0"/>
              <a:t>@HWI-ST1073:280:D18HTACXX:2:1101:2579:1928 1:N:0:CGATGT</a:t>
            </a:r>
          </a:p>
          <a:p>
            <a:pPr algn="l">
              <a:defRPr sz="1500"/>
            </a:pPr>
            <a:r>
              <a:rPr sz="1055" dirty="0"/>
              <a:t>NGGGATGTTGTTTCTCGAAGTGGCAAGCATTTTTTAGTAATATTTTGACTTTTTAATACCTTTCTTTGCATATGGAGCAGAAAACAGTGACACTGGATAT</a:t>
            </a:r>
          </a:p>
          <a:p>
            <a:pPr algn="l">
              <a:defRPr sz="1500"/>
            </a:pPr>
            <a:r>
              <a:rPr sz="1055" dirty="0"/>
              <a:t>+</a:t>
            </a:r>
          </a:p>
          <a:p>
            <a:pPr algn="l">
              <a:defRPr sz="1500"/>
            </a:pPr>
            <a:r>
              <a:rPr sz="1055" dirty="0"/>
              <a:t>#1:DADBDD&lt;ADDCEEE3A1ABFBEF?;)*9CD9::B*9DEEAD&gt;DDDEDEEEIIIECAACEEIEII:@AD?;CC&gt;?;;@(.6(;&gt;?AAAAAAAA?A&gt;AA</a:t>
            </a:r>
          </a:p>
        </p:txBody>
      </p:sp>
    </p:spTree>
    <p:extLst>
      <p:ext uri="{BB962C8B-B14F-4D97-AF65-F5344CB8AC3E}">
        <p14:creationId xmlns:p14="http://schemas.microsoft.com/office/powerpoint/2010/main" val="125965209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hred quality score"/>
          <p:cNvSpPr/>
          <p:nvPr/>
        </p:nvSpPr>
        <p:spPr>
          <a:xfrm>
            <a:off x="580429" y="71438"/>
            <a:ext cx="7670602" cy="85725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sz="5000">
                <a:latin typeface="Bookman Old Style"/>
                <a:ea typeface="Bookman Old Style"/>
                <a:cs typeface="Bookman Old Style"/>
                <a:sym typeface="Bookman Old Style"/>
              </a:defRPr>
            </a:lvl1pPr>
          </a:lstStyle>
          <a:p>
            <a:r>
              <a:rPr sz="3516"/>
              <a:t>Phred quality score </a:t>
            </a:r>
          </a:p>
        </p:txBody>
      </p:sp>
      <p:sp>
        <p:nvSpPr>
          <p:cNvPr id="412" name="Phred-quality scores"/>
          <p:cNvSpPr/>
          <p:nvPr/>
        </p:nvSpPr>
        <p:spPr>
          <a:xfrm>
            <a:off x="7079987" y="1762934"/>
            <a:ext cx="1861664"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Phred-quality scores</a:t>
            </a:r>
          </a:p>
        </p:txBody>
      </p:sp>
      <p:sp>
        <p:nvSpPr>
          <p:cNvPr id="413" name="Line"/>
          <p:cNvSpPr/>
          <p:nvPr/>
        </p:nvSpPr>
        <p:spPr>
          <a:xfrm flipH="1" flipV="1">
            <a:off x="7500938" y="1544698"/>
            <a:ext cx="323423" cy="267889"/>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pic>
        <p:nvPicPr>
          <p:cNvPr id="414" name="droppedImage.pdf" descr="droppedImage.pdf"/>
          <p:cNvPicPr>
            <a:picLocks noChangeAspect="1"/>
          </p:cNvPicPr>
          <p:nvPr/>
        </p:nvPicPr>
        <p:blipFill>
          <a:blip r:embed="rId2">
            <a:extLst/>
          </a:blip>
          <a:stretch>
            <a:fillRect/>
          </a:stretch>
        </p:blipFill>
        <p:spPr>
          <a:xfrm>
            <a:off x="339328" y="2134195"/>
            <a:ext cx="7581305" cy="3455831"/>
          </a:xfrm>
          <a:prstGeom prst="rect">
            <a:avLst/>
          </a:prstGeom>
          <a:ln w="12700">
            <a:miter lim="400000"/>
          </a:ln>
        </p:spPr>
      </p:pic>
      <p:sp>
        <p:nvSpPr>
          <p:cNvPr id="415" name="Ex) If error rate is equal to 0.001, then Phred quality score is 30"/>
          <p:cNvSpPr/>
          <p:nvPr/>
        </p:nvSpPr>
        <p:spPr>
          <a:xfrm>
            <a:off x="2701422" y="2932723"/>
            <a:ext cx="6679407" cy="33175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2400"/>
            </a:lvl1pPr>
          </a:lstStyle>
          <a:p>
            <a:r>
              <a:rPr sz="1687"/>
              <a:t>Ex) If error rate is equal to 0.001, then Phred quality score is 30</a:t>
            </a:r>
          </a:p>
        </p:txBody>
      </p:sp>
      <p:sp>
        <p:nvSpPr>
          <p:cNvPr id="416" name="30 = -10log10(0.001)"/>
          <p:cNvSpPr/>
          <p:nvPr/>
        </p:nvSpPr>
        <p:spPr>
          <a:xfrm>
            <a:off x="3543595" y="3169980"/>
            <a:ext cx="212558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800"/>
            </a:pPr>
            <a:r>
              <a:rPr sz="1969"/>
              <a:t>30 = -10log</a:t>
            </a:r>
            <a:r>
              <a:rPr sz="1406" b="1"/>
              <a:t>10</a:t>
            </a:r>
            <a:r>
              <a:rPr sz="1969"/>
              <a:t>(0.001)</a:t>
            </a:r>
          </a:p>
        </p:txBody>
      </p:sp>
      <p:sp>
        <p:nvSpPr>
          <p:cNvPr id="417" name="(error rate 0.001)"/>
          <p:cNvSpPr/>
          <p:nvPr/>
        </p:nvSpPr>
        <p:spPr>
          <a:xfrm>
            <a:off x="6780458" y="4666418"/>
            <a:ext cx="2252220"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atin typeface="Arial"/>
                <a:ea typeface="Arial"/>
                <a:cs typeface="Arial"/>
                <a:sym typeface="Arial"/>
              </a:defRPr>
            </a:lvl1pPr>
          </a:lstStyle>
          <a:p>
            <a:r>
              <a:rPr sz="2250"/>
              <a:t>(error rate 0.001)</a:t>
            </a:r>
          </a:p>
        </p:txBody>
      </p:sp>
      <p:sp>
        <p:nvSpPr>
          <p:cNvPr id="418" name="(error rate 0.01)"/>
          <p:cNvSpPr/>
          <p:nvPr/>
        </p:nvSpPr>
        <p:spPr>
          <a:xfrm>
            <a:off x="6776726" y="5068254"/>
            <a:ext cx="2091919"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a:latin typeface="Arial"/>
                <a:ea typeface="Arial"/>
                <a:cs typeface="Arial"/>
                <a:sym typeface="Arial"/>
              </a:defRPr>
            </a:lvl1pPr>
          </a:lstStyle>
          <a:p>
            <a:r>
              <a:rPr sz="2250"/>
              <a:t>(error rate 0.01)</a:t>
            </a:r>
          </a:p>
        </p:txBody>
      </p:sp>
      <p:sp>
        <p:nvSpPr>
          <p:cNvPr id="419" name="@HWI-ST1073:280:D18HTACXX:2:1101:2579:1928 1:N:0:CGATGT…"/>
          <p:cNvSpPr/>
          <p:nvPr/>
        </p:nvSpPr>
        <p:spPr>
          <a:xfrm>
            <a:off x="205383" y="911709"/>
            <a:ext cx="9144000" cy="72154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1500"/>
            </a:pPr>
            <a:r>
              <a:rPr sz="1055"/>
              <a:t>@HWI-ST1073:280:D18HTACXX:2:1101:2579:1928 1:N:0:CGATGT</a:t>
            </a:r>
          </a:p>
          <a:p>
            <a:pPr algn="l">
              <a:defRPr sz="1500"/>
            </a:pPr>
            <a:r>
              <a:rPr sz="1055"/>
              <a:t>NGGGATGTTGTTTCTCGAAGTGGCAAGCATTTTTTAGTAATATTTTGACTTTTTAATACCTTTCTTTGCATATGGAGCAGAAAACAGTGACACTGGATAT</a:t>
            </a:r>
          </a:p>
          <a:p>
            <a:pPr algn="l">
              <a:defRPr sz="1500"/>
            </a:pPr>
            <a:r>
              <a:rPr sz="1055"/>
              <a:t>+</a:t>
            </a:r>
          </a:p>
          <a:p>
            <a:pPr algn="l">
              <a:defRPr sz="1500"/>
            </a:pPr>
            <a:r>
              <a:rPr sz="1055"/>
              <a:t>#1:DADBDD&lt;ADDCEEE3A1ABFBEF?;)*9CD9::B*9DEEAD&gt;DDDEDEEEIIIECAACEEIEII:@AD?;CC&gt;?;;@(.6(;&gt;?AAAAAAAA?A&gt;AA</a:t>
            </a:r>
          </a:p>
        </p:txBody>
      </p:sp>
    </p:spTree>
    <p:extLst>
      <p:ext uri="{BB962C8B-B14F-4D97-AF65-F5344CB8AC3E}">
        <p14:creationId xmlns:p14="http://schemas.microsoft.com/office/powerpoint/2010/main" val="365359195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hred quality score"/>
          <p:cNvSpPr/>
          <p:nvPr/>
        </p:nvSpPr>
        <p:spPr>
          <a:xfrm>
            <a:off x="580429" y="71438"/>
            <a:ext cx="7670602" cy="85725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defRPr sz="5000">
                <a:latin typeface="Bookman Old Style"/>
                <a:ea typeface="Bookman Old Style"/>
                <a:cs typeface="Bookman Old Style"/>
                <a:sym typeface="Bookman Old Style"/>
              </a:defRPr>
            </a:lvl1pPr>
          </a:lstStyle>
          <a:p>
            <a:r>
              <a:rPr sz="3516"/>
              <a:t>Phred quality score </a:t>
            </a:r>
          </a:p>
        </p:txBody>
      </p:sp>
      <p:pic>
        <p:nvPicPr>
          <p:cNvPr id="422" name="droppedImage.pdf" descr="droppedImage.pdf"/>
          <p:cNvPicPr>
            <a:picLocks noChangeAspect="1"/>
          </p:cNvPicPr>
          <p:nvPr/>
        </p:nvPicPr>
        <p:blipFill>
          <a:blip r:embed="rId2">
            <a:extLst/>
          </a:blip>
          <a:stretch>
            <a:fillRect/>
          </a:stretch>
        </p:blipFill>
        <p:spPr>
          <a:xfrm>
            <a:off x="321469" y="1875234"/>
            <a:ext cx="4509492" cy="4866680"/>
          </a:xfrm>
          <a:prstGeom prst="rect">
            <a:avLst/>
          </a:prstGeom>
          <a:ln w="12700">
            <a:miter lim="400000"/>
          </a:ln>
        </p:spPr>
      </p:pic>
      <p:pic>
        <p:nvPicPr>
          <p:cNvPr id="423" name="droppedImage.pdf" descr="droppedImage.pdf"/>
          <p:cNvPicPr>
            <a:picLocks noChangeAspect="1"/>
          </p:cNvPicPr>
          <p:nvPr/>
        </p:nvPicPr>
        <p:blipFill>
          <a:blip r:embed="rId3">
            <a:extLst/>
          </a:blip>
          <a:stretch>
            <a:fillRect/>
          </a:stretch>
        </p:blipFill>
        <p:spPr>
          <a:xfrm>
            <a:off x="5125641" y="2564127"/>
            <a:ext cx="3714751" cy="3624147"/>
          </a:xfrm>
          <a:prstGeom prst="rect">
            <a:avLst/>
          </a:prstGeom>
          <a:ln w="12700">
            <a:miter lim="400000"/>
          </a:ln>
        </p:spPr>
      </p:pic>
      <p:sp>
        <p:nvSpPr>
          <p:cNvPr id="424" name="Slides from Aaron Quinlan"/>
          <p:cNvSpPr/>
          <p:nvPr/>
        </p:nvSpPr>
        <p:spPr>
          <a:xfrm>
            <a:off x="5804498" y="6464414"/>
            <a:ext cx="4188024" cy="33175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2400"/>
            </a:lvl1pPr>
          </a:lstStyle>
          <a:p>
            <a:r>
              <a:rPr sz="1687"/>
              <a:t>Slides from Aaron Quinlan</a:t>
            </a:r>
          </a:p>
        </p:txBody>
      </p:sp>
      <p:sp>
        <p:nvSpPr>
          <p:cNvPr id="425" name="Phred-quality scores"/>
          <p:cNvSpPr/>
          <p:nvPr/>
        </p:nvSpPr>
        <p:spPr>
          <a:xfrm>
            <a:off x="7079987" y="1762934"/>
            <a:ext cx="1861664"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E32400"/>
                </a:solidFill>
              </a:defRPr>
            </a:lvl1pPr>
          </a:lstStyle>
          <a:p>
            <a:r>
              <a:rPr sz="1687"/>
              <a:t>Phred-quality scores</a:t>
            </a:r>
          </a:p>
        </p:txBody>
      </p:sp>
      <p:sp>
        <p:nvSpPr>
          <p:cNvPr id="426" name="Line"/>
          <p:cNvSpPr/>
          <p:nvPr/>
        </p:nvSpPr>
        <p:spPr>
          <a:xfrm flipH="1" flipV="1">
            <a:off x="7500938" y="1544698"/>
            <a:ext cx="323423" cy="267889"/>
          </a:xfrm>
          <a:prstGeom prst="line">
            <a:avLst/>
          </a:prstGeom>
          <a:ln w="12700">
            <a:solidFill>
              <a:srgbClr val="FF2600"/>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427" name="@HWI-ST1073:280:D18HTACXX:2:1101:2579:1928 1:N:0:CGATGT…"/>
          <p:cNvSpPr/>
          <p:nvPr/>
        </p:nvSpPr>
        <p:spPr>
          <a:xfrm>
            <a:off x="205383" y="911709"/>
            <a:ext cx="9144000" cy="72154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1500"/>
            </a:pPr>
            <a:r>
              <a:rPr sz="1055"/>
              <a:t>@HWI-ST1073:280:D18HTACXX:2:1101:2579:1928 1:N:0:CGATGT</a:t>
            </a:r>
          </a:p>
          <a:p>
            <a:pPr algn="l">
              <a:defRPr sz="1500"/>
            </a:pPr>
            <a:r>
              <a:rPr sz="1055"/>
              <a:t>NGGGATGTTGTTTCTCGAAGTGGCAAGCATTTTTTAGTAATATTTTGACTTTTTAATACCTTTCTTTGCATATGGAGCAGAAAACAGTGACACTGGATAT</a:t>
            </a:r>
          </a:p>
          <a:p>
            <a:pPr algn="l">
              <a:defRPr sz="1500"/>
            </a:pPr>
            <a:r>
              <a:rPr sz="1055"/>
              <a:t>+</a:t>
            </a:r>
          </a:p>
          <a:p>
            <a:pPr algn="l">
              <a:defRPr sz="1500"/>
            </a:pPr>
            <a:r>
              <a:rPr sz="1055"/>
              <a:t>#1:DADBDD&lt;ADDCEEE3A1ABFBEF?;)*9CD9::B*9DEEAD&gt;DDDEDEEEIIIECAACEEIEII:@AD?;CC&gt;?;;@(.6(;&gt;?AAAAAAAA?A&gt;AA</a:t>
            </a:r>
          </a:p>
        </p:txBody>
      </p:sp>
    </p:spTree>
    <p:extLst>
      <p:ext uri="{BB962C8B-B14F-4D97-AF65-F5344CB8AC3E}">
        <p14:creationId xmlns:p14="http://schemas.microsoft.com/office/powerpoint/2010/main" val="186042646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oor quality of library"/>
          <p:cNvSpPr txBox="1">
            <a:spLocks noGrp="1"/>
          </p:cNvSpPr>
          <p:nvPr>
            <p:ph type="title"/>
          </p:nvPr>
        </p:nvSpPr>
        <p:spPr>
          <a:xfrm>
            <a:off x="8930" y="178594"/>
            <a:ext cx="9081492" cy="678656"/>
          </a:xfrm>
          <a:prstGeom prst="rect">
            <a:avLst/>
          </a:prstGeom>
        </p:spPr>
        <p:txBody>
          <a:bodyPr>
            <a:normAutofit fontScale="90000"/>
          </a:bodyPr>
          <a:lstStyle>
            <a:lvl1pPr>
              <a:defRPr sz="4200">
                <a:latin typeface="Bookman Old Style"/>
                <a:ea typeface="Bookman Old Style"/>
                <a:cs typeface="Bookman Old Style"/>
                <a:sym typeface="Bookman Old Style"/>
              </a:defRPr>
            </a:lvl1pPr>
          </a:lstStyle>
          <a:p>
            <a:r>
              <a:t>Poor quality of library</a:t>
            </a:r>
          </a:p>
        </p:txBody>
      </p:sp>
      <p:pic>
        <p:nvPicPr>
          <p:cNvPr id="592" name="droppedImage.pdf" descr="droppedImage.pdf"/>
          <p:cNvPicPr>
            <a:picLocks noChangeAspect="1"/>
          </p:cNvPicPr>
          <p:nvPr/>
        </p:nvPicPr>
        <p:blipFill>
          <a:blip r:embed="rId2">
            <a:extLst/>
          </a:blip>
          <a:stretch>
            <a:fillRect/>
          </a:stretch>
        </p:blipFill>
        <p:spPr>
          <a:xfrm>
            <a:off x="642938" y="794742"/>
            <a:ext cx="7471082" cy="5277445"/>
          </a:xfrm>
          <a:prstGeom prst="rect">
            <a:avLst/>
          </a:prstGeom>
          <a:ln w="12700">
            <a:miter lim="400000"/>
          </a:ln>
        </p:spPr>
      </p:pic>
      <p:sp>
        <p:nvSpPr>
          <p:cNvPr id="593" name="Rectangle"/>
          <p:cNvSpPr/>
          <p:nvPr/>
        </p:nvSpPr>
        <p:spPr>
          <a:xfrm>
            <a:off x="5206008" y="5616773"/>
            <a:ext cx="4714875" cy="80367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4" name="Rectangle"/>
          <p:cNvSpPr/>
          <p:nvPr/>
        </p:nvSpPr>
        <p:spPr>
          <a:xfrm>
            <a:off x="98227" y="5956102"/>
            <a:ext cx="5589984" cy="80367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5" name="Phred 30 = 1 error / 1000 bases…"/>
          <p:cNvSpPr/>
          <p:nvPr/>
        </p:nvSpPr>
        <p:spPr>
          <a:xfrm>
            <a:off x="423864" y="6062248"/>
            <a:ext cx="5197079" cy="59138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2400"/>
            </a:pPr>
            <a:r>
              <a:rPr sz="1687"/>
              <a:t>Phred 30 = 1 error / 1000 bases</a:t>
            </a:r>
          </a:p>
          <a:p>
            <a:pPr algn="l">
              <a:defRPr sz="2400"/>
            </a:pPr>
            <a:r>
              <a:rPr sz="1687"/>
              <a:t>Phred 20 = 1 error / 100 bases</a:t>
            </a:r>
          </a:p>
        </p:txBody>
      </p:sp>
      <p:sp>
        <p:nvSpPr>
          <p:cNvPr id="596" name="Poor quality read library decreases mapping performance"/>
          <p:cNvSpPr/>
          <p:nvPr/>
        </p:nvSpPr>
        <p:spPr>
          <a:xfrm>
            <a:off x="419695" y="806795"/>
            <a:ext cx="2803922" cy="851003"/>
          </a:xfrm>
          <a:prstGeom prst="rect">
            <a:avLst/>
          </a:prstGeom>
          <a:solidFill>
            <a:srgbClr val="FFFC79"/>
          </a:solidFill>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2400"/>
            </a:lvl1pPr>
          </a:lstStyle>
          <a:p>
            <a:r>
              <a:rPr sz="1687"/>
              <a:t>Poor quality read library decreases mapping performance</a:t>
            </a:r>
          </a:p>
        </p:txBody>
      </p:sp>
    </p:spTree>
    <p:extLst>
      <p:ext uri="{BB962C8B-B14F-4D97-AF65-F5344CB8AC3E}">
        <p14:creationId xmlns:p14="http://schemas.microsoft.com/office/powerpoint/2010/main" val="27848783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GATK and VCF</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58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00" y="1524000"/>
            <a:ext cx="8683200" cy="4502400"/>
          </a:xfrm>
          <a:prstGeom prst="rect">
            <a:avLst/>
          </a:prstGeom>
        </p:spPr>
      </p:pic>
    </p:spTree>
    <p:extLst>
      <p:ext uri="{BB962C8B-B14F-4D97-AF65-F5344CB8AC3E}">
        <p14:creationId xmlns:p14="http://schemas.microsoft.com/office/powerpoint/2010/main" val="81615410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Text Placeholder 2"/>
          <p:cNvSpPr>
            <a:spLocks noGrp="1"/>
          </p:cNvSpPr>
          <p:nvPr>
            <p:ph type="body" idx="1"/>
          </p:nvPr>
        </p:nvSpPr>
        <p:spPr/>
        <p:txBody>
          <a:bodyPr/>
          <a:lstStyle/>
          <a:p>
            <a:r>
              <a:rPr lang="en-US" dirty="0" smtClean="0"/>
              <a:t>Michael Weiner, A Unix Administrator</a:t>
            </a:r>
          </a:p>
          <a:p>
            <a:r>
              <a:rPr lang="en-US" dirty="0" smtClean="0"/>
              <a:t>Technical support team</a:t>
            </a:r>
          </a:p>
          <a:p>
            <a:r>
              <a:rPr lang="en-US" dirty="0" smtClean="0"/>
              <a:t>Staffs reserved this auditorium</a:t>
            </a:r>
          </a:p>
          <a:p>
            <a:r>
              <a:rPr lang="en-US" dirty="0" smtClean="0"/>
              <a:t>All of you attended this workshop!</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59</a:t>
            </a:fld>
            <a:endParaRPr lang="en-US"/>
          </a:p>
        </p:txBody>
      </p:sp>
    </p:spTree>
    <p:extLst>
      <p:ext uri="{BB962C8B-B14F-4D97-AF65-F5344CB8AC3E}">
        <p14:creationId xmlns:p14="http://schemas.microsoft.com/office/powerpoint/2010/main" val="8752764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Bioinformatics?</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6</a:t>
            </a:fld>
            <a:endParaRPr lang="en-US" dirty="0"/>
          </a:p>
        </p:txBody>
      </p:sp>
      <p:sp>
        <p:nvSpPr>
          <p:cNvPr id="9" name="Content Placeholder 3"/>
          <p:cNvSpPr>
            <a:spLocks noGrp="1"/>
          </p:cNvSpPr>
          <p:nvPr>
            <p:ph idx="1"/>
          </p:nvPr>
        </p:nvSpPr>
        <p:spPr>
          <a:xfrm>
            <a:off x="457200" y="1219200"/>
            <a:ext cx="8229600" cy="4906963"/>
          </a:xfrm>
        </p:spPr>
        <p:txBody>
          <a:bodyPr>
            <a:normAutofit fontScale="92500" lnSpcReduction="20000"/>
          </a:bodyPr>
          <a:lstStyle/>
          <a:p>
            <a:r>
              <a:rPr lang="en-US" kern="100" dirty="0" smtClean="0">
                <a:latin typeface="Franklin Gothic Medium" panose="020B0603020102020204" pitchFamily="34" charset="0"/>
              </a:rPr>
              <a:t>Handling </a:t>
            </a:r>
            <a:r>
              <a:rPr lang="en-US" kern="100" dirty="0">
                <a:latin typeface="Franklin Gothic Medium" panose="020B0603020102020204" pitchFamily="34" charset="0"/>
              </a:rPr>
              <a:t>massive heterogeneous biological data</a:t>
            </a:r>
            <a:endParaRPr lang="en-US" kern="100" dirty="0" smtClean="0">
              <a:latin typeface="Franklin Gothic Medium" panose="020B0603020102020204" pitchFamily="34" charset="0"/>
            </a:endParaRPr>
          </a:p>
          <a:p>
            <a:r>
              <a:rPr lang="en-US" kern="100" dirty="0" smtClean="0">
                <a:latin typeface="Franklin Gothic Medium" panose="020B0603020102020204" pitchFamily="34" charset="0"/>
              </a:rPr>
              <a:t>What is Bioinformatics?</a:t>
            </a:r>
          </a:p>
          <a:p>
            <a:pPr lvl="1"/>
            <a:r>
              <a:rPr lang="en-US" kern="100" dirty="0" smtClean="0">
                <a:latin typeface="Franklin Gothic Medium" panose="020B0603020102020204" pitchFamily="34" charset="0"/>
              </a:rPr>
              <a:t>Application of techniques from computer science, statistics,  mathematics, and engineering to problems from biology</a:t>
            </a:r>
          </a:p>
          <a:p>
            <a:r>
              <a:rPr lang="en-US" kern="100" dirty="0" smtClean="0">
                <a:latin typeface="Franklin Gothic Medium" panose="020B0603020102020204" pitchFamily="34" charset="0"/>
              </a:rPr>
              <a:t>Interdisciplinary</a:t>
            </a:r>
          </a:p>
          <a:p>
            <a:pPr lvl="1"/>
            <a:r>
              <a:rPr lang="en-US" kern="100" dirty="0" smtClean="0">
                <a:latin typeface="Franklin Gothic Medium" panose="020B0603020102020204" pitchFamily="34" charset="0"/>
              </a:rPr>
              <a:t>Genomics</a:t>
            </a:r>
          </a:p>
          <a:p>
            <a:pPr lvl="1"/>
            <a:r>
              <a:rPr lang="en-US" kern="100" dirty="0" smtClean="0">
                <a:latin typeface="Franklin Gothic Medium" panose="020B0603020102020204" pitchFamily="34" charset="0"/>
              </a:rPr>
              <a:t>Proteomics</a:t>
            </a:r>
          </a:p>
          <a:p>
            <a:pPr lvl="1"/>
            <a:r>
              <a:rPr lang="en-US" kern="100" dirty="0" smtClean="0">
                <a:latin typeface="Franklin Gothic Medium" panose="020B0603020102020204" pitchFamily="34" charset="0"/>
              </a:rPr>
              <a:t>Metabolomics</a:t>
            </a:r>
          </a:p>
          <a:p>
            <a:pPr lvl="1"/>
            <a:r>
              <a:rPr lang="en-US" kern="100" dirty="0" smtClean="0">
                <a:latin typeface="Franklin Gothic Medium" panose="020B0603020102020204" pitchFamily="34" charset="0"/>
              </a:rPr>
              <a:t>Metagenomics</a:t>
            </a:r>
          </a:p>
          <a:p>
            <a:pPr lvl="1"/>
            <a:r>
              <a:rPr lang="en-US" kern="100" dirty="0" smtClean="0">
                <a:latin typeface="Franklin Gothic Medium" panose="020B0603020102020204" pitchFamily="34" charset="0"/>
              </a:rPr>
              <a:t>and etc.</a:t>
            </a:r>
          </a:p>
          <a:p>
            <a:pPr marL="457200" lvl="1" indent="0">
              <a:buNone/>
            </a:pPr>
            <a:endParaRPr lang="en-US" kern="100" dirty="0" smtClean="0">
              <a:latin typeface="Franklin Gothic Medium" panose="020B0603020102020204" pitchFamily="34" charset="0"/>
            </a:endParaRPr>
          </a:p>
        </p:txBody>
      </p:sp>
      <p:pic>
        <p:nvPicPr>
          <p:cNvPr id="10" name="Picture 9"/>
          <p:cNvPicPr>
            <a:picLocks noChangeAspect="1"/>
          </p:cNvPicPr>
          <p:nvPr/>
        </p:nvPicPr>
        <p:blipFill>
          <a:blip r:embed="rId2"/>
          <a:stretch>
            <a:fillRect/>
          </a:stretch>
        </p:blipFill>
        <p:spPr>
          <a:xfrm>
            <a:off x="4918075" y="3276600"/>
            <a:ext cx="3270250" cy="2616200"/>
          </a:xfrm>
          <a:prstGeom prst="rect">
            <a:avLst/>
          </a:prstGeom>
        </p:spPr>
      </p:pic>
    </p:spTree>
    <p:extLst>
      <p:ext uri="{BB962C8B-B14F-4D97-AF65-F5344CB8AC3E}">
        <p14:creationId xmlns:p14="http://schemas.microsoft.com/office/powerpoint/2010/main" val="1509477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Human genome project</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7</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kern="100" dirty="0" smtClean="0">
                <a:latin typeface="Franklin Gothic Medium" panose="020B0603020102020204" pitchFamily="34" charset="0"/>
              </a:rPr>
              <a:t>Human genome </a:t>
            </a:r>
            <a:r>
              <a:rPr lang="en-US" kern="100" dirty="0">
                <a:latin typeface="Franklin Gothic Medium" panose="020B0603020102020204" pitchFamily="34" charset="0"/>
              </a:rPr>
              <a:t>project </a:t>
            </a:r>
            <a:r>
              <a:rPr lang="en-US" sz="2000" kern="100" dirty="0">
                <a:latin typeface="Franklin Gothic Medium" panose="020B0603020102020204" pitchFamily="34" charset="0"/>
              </a:rPr>
              <a:t>(start date: 1990 ~ complete date: Feb. 2001)</a:t>
            </a:r>
            <a:endParaRPr lang="en-US" sz="2000" kern="100" dirty="0" smtClean="0">
              <a:latin typeface="Franklin Gothic Medium" panose="020B0603020102020204" pitchFamily="34" charset="0"/>
            </a:endParaRPr>
          </a:p>
          <a:p>
            <a:pPr lvl="1"/>
            <a:r>
              <a:rPr lang="en-US" sz="2000" kern="100" dirty="0">
                <a:latin typeface="Franklin Gothic Medium" panose="020B0603020102020204" pitchFamily="34" charset="0"/>
              </a:rPr>
              <a:t>Goal: Sequence and identify ~ 3 billions base pairs in the human genome. Ultimately find the genetic roots of disease and develop treatments</a:t>
            </a:r>
          </a:p>
          <a:p>
            <a:pPr lvl="1"/>
            <a:r>
              <a:rPr lang="en-US" sz="2000" kern="100" dirty="0">
                <a:latin typeface="Franklin Gothic Medium" panose="020B0603020102020204" pitchFamily="34" charset="0"/>
              </a:rPr>
              <a:t>10 years and 3 billion dollars</a:t>
            </a:r>
            <a:endParaRPr lang="en-US" sz="2000" kern="100" dirty="0" smtClean="0">
              <a:latin typeface="Franklin Gothic Medium" panose="020B0603020102020204" pitchFamily="34" charset="0"/>
            </a:endParaRPr>
          </a:p>
        </p:txBody>
      </p:sp>
      <p:pic>
        <p:nvPicPr>
          <p:cNvPr id="3" name="Picture 2"/>
          <p:cNvPicPr>
            <a:picLocks noChangeAspect="1"/>
          </p:cNvPicPr>
          <p:nvPr/>
        </p:nvPicPr>
        <p:blipFill>
          <a:blip r:embed="rId2"/>
          <a:stretch>
            <a:fillRect/>
          </a:stretch>
        </p:blipFill>
        <p:spPr>
          <a:xfrm>
            <a:off x="914400" y="3810000"/>
            <a:ext cx="7315200" cy="2455503"/>
          </a:xfrm>
          <a:prstGeom prst="rect">
            <a:avLst/>
          </a:prstGeom>
        </p:spPr>
      </p:pic>
    </p:spTree>
    <p:extLst>
      <p:ext uri="{BB962C8B-B14F-4D97-AF65-F5344CB8AC3E}">
        <p14:creationId xmlns:p14="http://schemas.microsoft.com/office/powerpoint/2010/main" val="386434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Cost per genome</a:t>
            </a:r>
            <a:endParaRPr lang="en-US" i="1" dirty="0">
              <a:solidFill>
                <a:schemeClr val="accent1">
                  <a:lumMod val="75000"/>
                </a:schemeClr>
              </a:solidFill>
              <a:effectLst>
                <a:outerShdw blurRad="38100" dist="38100" dir="2700000" algn="tl">
                  <a:srgbClr val="000000">
                    <a:alpha val="43137"/>
                  </a:srgbClr>
                </a:outerShdw>
              </a:effectLst>
              <a:latin typeface="Franklin Gothic Medium" panose="020B0603020102020204" pitchFamily="34" charset="0"/>
            </a:endParaRPr>
          </a:p>
        </p:txBody>
      </p:sp>
      <p:sp>
        <p:nvSpPr>
          <p:cNvPr id="7" name="Slide Number Placeholder 6"/>
          <p:cNvSpPr>
            <a:spLocks noGrp="1"/>
          </p:cNvSpPr>
          <p:nvPr>
            <p:ph type="sldNum" sz="quarter" idx="12"/>
          </p:nvPr>
        </p:nvSpPr>
        <p:spPr/>
        <p:txBody>
          <a:bodyPr/>
          <a:lstStyle/>
          <a:p>
            <a:fld id="{B8CF2B76-CA25-4524-8320-E11EFA181A62}" type="slidenum">
              <a:rPr lang="en-US" smtClean="0"/>
              <a:t>8</a:t>
            </a:fld>
            <a:endParaRPr lang="en-US" dirty="0"/>
          </a:p>
        </p:txBody>
      </p:sp>
      <p:sp>
        <p:nvSpPr>
          <p:cNvPr id="9" name="Content Placeholder 3"/>
          <p:cNvSpPr>
            <a:spLocks noGrp="1"/>
          </p:cNvSpPr>
          <p:nvPr>
            <p:ph idx="1"/>
          </p:nvPr>
        </p:nvSpPr>
        <p:spPr>
          <a:xfrm>
            <a:off x="457200" y="1219200"/>
            <a:ext cx="8229600" cy="4906963"/>
          </a:xfrm>
        </p:spPr>
        <p:txBody>
          <a:bodyPr>
            <a:normAutofit/>
          </a:bodyPr>
          <a:lstStyle/>
          <a:p>
            <a:r>
              <a:rPr lang="en-US" dirty="0"/>
              <a:t>Cost per genome has been significantly dropped</a:t>
            </a:r>
            <a:endParaRPr lang="en-US" sz="2000" kern="100" dirty="0" smtClean="0">
              <a:latin typeface="Franklin Gothic Medium" panose="020B06030201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419" y="2163763"/>
            <a:ext cx="5329844" cy="3996050"/>
          </a:xfrm>
          <a:prstGeom prst="rect">
            <a:avLst/>
          </a:prstGeom>
        </p:spPr>
      </p:pic>
    </p:spTree>
    <p:extLst>
      <p:ext uri="{BB962C8B-B14F-4D97-AF65-F5344CB8AC3E}">
        <p14:creationId xmlns:p14="http://schemas.microsoft.com/office/powerpoint/2010/main" val="4122853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Biological data</a:t>
            </a:r>
            <a:endParaRPr lang="en-US" dirty="0"/>
          </a:p>
        </p:txBody>
      </p:sp>
      <p:sp>
        <p:nvSpPr>
          <p:cNvPr id="6" name="Slide Number Placeholder 5"/>
          <p:cNvSpPr>
            <a:spLocks noGrp="1"/>
          </p:cNvSpPr>
          <p:nvPr>
            <p:ph type="sldNum" sz="quarter" idx="12"/>
          </p:nvPr>
        </p:nvSpPr>
        <p:spPr/>
        <p:txBody>
          <a:bodyPr/>
          <a:lstStyle/>
          <a:p>
            <a:fld id="{B8CF2B76-CA25-4524-8320-E11EFA181A62}" type="slidenum">
              <a:rPr lang="en-US" smtClean="0"/>
              <a:t>9</a:t>
            </a:fld>
            <a:endParaRPr lang="en-US"/>
          </a:p>
        </p:txBody>
      </p:sp>
      <p:pic>
        <p:nvPicPr>
          <p:cNvPr id="7" name="Picture 6"/>
          <p:cNvPicPr>
            <a:picLocks noChangeAspect="1"/>
          </p:cNvPicPr>
          <p:nvPr/>
        </p:nvPicPr>
        <p:blipFill>
          <a:blip r:embed="rId2"/>
          <a:stretch>
            <a:fillRect/>
          </a:stretch>
        </p:blipFill>
        <p:spPr>
          <a:xfrm>
            <a:off x="685800" y="1600200"/>
            <a:ext cx="7924800" cy="4636501"/>
          </a:xfrm>
          <a:prstGeom prst="rect">
            <a:avLst/>
          </a:prstGeom>
        </p:spPr>
      </p:pic>
      <p:sp>
        <p:nvSpPr>
          <p:cNvPr id="8" name="TextBox 7"/>
          <p:cNvSpPr txBox="1"/>
          <p:nvPr/>
        </p:nvSpPr>
        <p:spPr>
          <a:xfrm>
            <a:off x="6172200" y="6096000"/>
            <a:ext cx="2667000" cy="369332"/>
          </a:xfrm>
          <a:prstGeom prst="rect">
            <a:avLst/>
          </a:prstGeom>
          <a:noFill/>
        </p:spPr>
        <p:txBody>
          <a:bodyPr wrap="square" rtlCol="0">
            <a:spAutoFit/>
          </a:bodyPr>
          <a:lstStyle/>
          <a:p>
            <a:r>
              <a:rPr lang="en-US" dirty="0" smtClean="0"/>
              <a:t>Slide from Michael Schatz</a:t>
            </a:r>
            <a:endParaRPr lang="en-US" dirty="0"/>
          </a:p>
        </p:txBody>
      </p:sp>
    </p:spTree>
    <p:extLst>
      <p:ext uri="{BB962C8B-B14F-4D97-AF65-F5344CB8AC3E}">
        <p14:creationId xmlns:p14="http://schemas.microsoft.com/office/powerpoint/2010/main" val="1913406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17509</TotalTime>
  <Words>2339</Words>
  <Application>Microsoft Office PowerPoint</Application>
  <PresentationFormat>On-screen Show (4:3)</PresentationFormat>
  <Paragraphs>566</Paragraphs>
  <Slides>59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맑은 고딕</vt:lpstr>
      <vt:lpstr>Arial</vt:lpstr>
      <vt:lpstr>Bookman Old Style</vt:lpstr>
      <vt:lpstr>Calibri</vt:lpstr>
      <vt:lpstr>Courier New</vt:lpstr>
      <vt:lpstr>Franklin Gothic Medium</vt:lpstr>
      <vt:lpstr>Helvetica</vt:lpstr>
      <vt:lpstr>Lucida Grande</vt:lpstr>
      <vt:lpstr>Times New Roman</vt:lpstr>
      <vt:lpstr>Wingdings</vt:lpstr>
      <vt:lpstr>Office Theme</vt:lpstr>
      <vt:lpstr>Bioinformatics Workshop #1</vt:lpstr>
      <vt:lpstr>Announcement</vt:lpstr>
      <vt:lpstr>Agenda</vt:lpstr>
      <vt:lpstr>Welcome and Setup</vt:lpstr>
      <vt:lpstr>Introduction to Bioinformatics</vt:lpstr>
      <vt:lpstr>What is Bioinformatics?</vt:lpstr>
      <vt:lpstr>Human genome project</vt:lpstr>
      <vt:lpstr>Cost per genome</vt:lpstr>
      <vt:lpstr>Biological data</vt:lpstr>
      <vt:lpstr>How much is a Petabyte?</vt:lpstr>
      <vt:lpstr>How much is a Petabyte?</vt:lpstr>
      <vt:lpstr>DNA Data Tsunami (~2018)</vt:lpstr>
      <vt:lpstr>DNA Data Tsunami (future)</vt:lpstr>
      <vt:lpstr>Application</vt:lpstr>
      <vt:lpstr>Application</vt:lpstr>
      <vt:lpstr>Application</vt:lpstr>
      <vt:lpstr>Application</vt:lpstr>
      <vt:lpstr>Application</vt:lpstr>
      <vt:lpstr>Application</vt:lpstr>
      <vt:lpstr>Application</vt:lpstr>
      <vt:lpstr>Application</vt:lpstr>
      <vt:lpstr>Application</vt:lpstr>
      <vt:lpstr>Experimental design</vt:lpstr>
      <vt:lpstr>Experimental design</vt:lpstr>
      <vt:lpstr>Sequencing Depth vs. Cost</vt:lpstr>
      <vt:lpstr>Experimental design</vt:lpstr>
      <vt:lpstr>PowerPoint Presentation</vt:lpstr>
      <vt:lpstr>PowerPoint Presentation</vt:lpstr>
      <vt:lpstr>NGS technology</vt:lpstr>
      <vt:lpstr>Illumina Sequencing</vt:lpstr>
      <vt:lpstr>Illumina Sequencing</vt:lpstr>
      <vt:lpstr>Illumina Sequencing</vt:lpstr>
      <vt:lpstr>Illumina Sequencing</vt:lpstr>
      <vt:lpstr>Illumina Sequencing</vt:lpstr>
      <vt:lpstr>Illumina Sequencing</vt:lpstr>
      <vt:lpstr>Illumina Sequencing</vt:lpstr>
      <vt:lpstr>Nanopore Sequencing</vt:lpstr>
      <vt:lpstr>Nanopore Sequencing</vt:lpstr>
      <vt:lpstr>Alignments</vt:lpstr>
      <vt:lpstr>What is alignment?</vt:lpstr>
      <vt:lpstr>Overview of Sequence alignment</vt:lpstr>
      <vt:lpstr>Overview of Sequence alignment</vt:lpstr>
      <vt:lpstr>Overview of Sequence alignment</vt:lpstr>
      <vt:lpstr>PowerPoint Presentation</vt:lpstr>
      <vt:lpstr>BLAT</vt:lpstr>
      <vt:lpstr>BLAT</vt:lpstr>
      <vt:lpstr>BLAT</vt:lpstr>
      <vt:lpstr>BWA</vt:lpstr>
      <vt:lpstr>BWA</vt:lpstr>
      <vt:lpstr>RNA-seq alignment</vt:lpstr>
      <vt:lpstr>HISAT2</vt:lpstr>
      <vt:lpstr>3rd-gen. sequencing</vt:lpstr>
      <vt:lpstr>FASTQ and Quality Assessment</vt:lpstr>
      <vt:lpstr>PowerPoint Presentation</vt:lpstr>
      <vt:lpstr>PowerPoint Presentation</vt:lpstr>
      <vt:lpstr>PowerPoint Presentation</vt:lpstr>
      <vt:lpstr>Poor quality of library</vt:lpstr>
      <vt:lpstr>GATK and VCF</vt:lpstr>
      <vt:lpstr>Acknowledgement</vt:lpstr>
    </vt:vector>
  </TitlesOfParts>
  <Company>UT Southwestern Medical Center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13, 2015 Lecture #X Lecture Title</dc:title>
  <dc:creator>Mack Dressler</dc:creator>
  <cp:lastModifiedBy>Clemenceau, Jean</cp:lastModifiedBy>
  <cp:revision>159</cp:revision>
  <dcterms:created xsi:type="dcterms:W3CDTF">2014-06-13T18:53:35Z</dcterms:created>
  <dcterms:modified xsi:type="dcterms:W3CDTF">2018-01-19T11:47:44Z</dcterms:modified>
</cp:coreProperties>
</file>